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Bold" charset="1" panose="00000800000000000000"/>
      <p:regular r:id="rId23"/>
    </p:embeddedFont>
    <p:embeddedFont>
      <p:font typeface="Arimo" charset="1" panose="020B0604020202020204"/>
      <p:regular r:id="rId24"/>
    </p:embeddedFont>
    <p:embeddedFont>
      <p:font typeface="Arimo Bold" charset="1" panose="020B0704020202020204"/>
      <p:regular r:id="rId26"/>
    </p:embeddedFont>
    <p:embeddedFont>
      <p:font typeface="Arimo Italics" charset="1" panose="020B0604020202090204"/>
      <p:regular r:id="rId28"/>
    </p:embeddedFont>
    <p:embeddedFont>
      <p:font typeface="Consolas" charset="1" panose="020B0609020204030204"/>
      <p:regular r:id="rId37"/>
    </p:embeddedFont>
    <p:embeddedFont>
      <p:font typeface="Consolas Bold" charset="1" panose="020B070902020403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3.xml" Type="http://schemas.openxmlformats.org/officeDocument/2006/relationships/notesSlide"/><Relationship Id="rId41" Target="notesSlides/notesSlide14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168104"/>
            <a:ext cx="9445526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Intelligent Document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080844"/>
            <a:ext cx="9445526" cy="125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Leveraging LLMs for Enterprise-Grade RAG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617048"/>
            <a:ext cx="9445526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Presented by Team ERROR-404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982766" y="662434"/>
            <a:ext cx="8322320" cy="67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412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Acceptance Criteria: Fulfilled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344" y="1646187"/>
            <a:ext cx="5463928" cy="40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 Compliance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6581" y="2361754"/>
            <a:ext cx="16314836" cy="1858566"/>
            <a:chOff x="0" y="0"/>
            <a:chExt cx="21753115" cy="24780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21740495" cy="2465451"/>
            </a:xfrm>
            <a:custGeom>
              <a:avLst/>
              <a:gdLst/>
              <a:ahLst/>
              <a:cxnLst/>
              <a:rect r="r" b="b" t="t" l="l"/>
              <a:pathLst>
                <a:path h="2465451" w="21740495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21725128" y="0"/>
                  </a:lnTo>
                  <a:cubicBezTo>
                    <a:pt x="21733638" y="0"/>
                    <a:pt x="21740495" y="6858"/>
                    <a:pt x="21740495" y="15240"/>
                  </a:cubicBezTo>
                  <a:lnTo>
                    <a:pt x="21740495" y="2450211"/>
                  </a:lnTo>
                  <a:cubicBezTo>
                    <a:pt x="21740495" y="2458593"/>
                    <a:pt x="21733638" y="2465451"/>
                    <a:pt x="21725128" y="2465451"/>
                  </a:cubicBezTo>
                  <a:lnTo>
                    <a:pt x="15367" y="2465451"/>
                  </a:lnTo>
                  <a:cubicBezTo>
                    <a:pt x="6858" y="2465451"/>
                    <a:pt x="0" y="2458593"/>
                    <a:pt x="0" y="2450211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53195" cy="2478151"/>
            </a:xfrm>
            <a:custGeom>
              <a:avLst/>
              <a:gdLst/>
              <a:ahLst/>
              <a:cxnLst/>
              <a:rect r="r" b="b" t="t" l="l"/>
              <a:pathLst>
                <a:path h="2478151" w="21753195">
                  <a:moveTo>
                    <a:pt x="0" y="21590"/>
                  </a:moveTo>
                  <a:cubicBezTo>
                    <a:pt x="0" y="9652"/>
                    <a:pt x="9779" y="0"/>
                    <a:pt x="21717" y="0"/>
                  </a:cubicBezTo>
                  <a:lnTo>
                    <a:pt x="21731478" y="0"/>
                  </a:lnTo>
                  <a:lnTo>
                    <a:pt x="21731478" y="6350"/>
                  </a:lnTo>
                  <a:lnTo>
                    <a:pt x="21731478" y="0"/>
                  </a:lnTo>
                  <a:cubicBezTo>
                    <a:pt x="21743417" y="0"/>
                    <a:pt x="21753195" y="9652"/>
                    <a:pt x="21753195" y="21590"/>
                  </a:cubicBezTo>
                  <a:lnTo>
                    <a:pt x="21746845" y="21590"/>
                  </a:lnTo>
                  <a:lnTo>
                    <a:pt x="21753195" y="21590"/>
                  </a:lnTo>
                  <a:lnTo>
                    <a:pt x="21753195" y="2456561"/>
                  </a:lnTo>
                  <a:lnTo>
                    <a:pt x="21746845" y="2456561"/>
                  </a:lnTo>
                  <a:lnTo>
                    <a:pt x="21753195" y="2456561"/>
                  </a:lnTo>
                  <a:cubicBezTo>
                    <a:pt x="21753195" y="2468499"/>
                    <a:pt x="21743417" y="2478151"/>
                    <a:pt x="21731478" y="2478151"/>
                  </a:cubicBezTo>
                  <a:lnTo>
                    <a:pt x="21731478" y="2471801"/>
                  </a:lnTo>
                  <a:lnTo>
                    <a:pt x="21731478" y="2478151"/>
                  </a:lnTo>
                  <a:lnTo>
                    <a:pt x="21717" y="2478151"/>
                  </a:lnTo>
                  <a:lnTo>
                    <a:pt x="21717" y="2471801"/>
                  </a:lnTo>
                  <a:lnTo>
                    <a:pt x="21717" y="2478151"/>
                  </a:lnTo>
                  <a:cubicBezTo>
                    <a:pt x="9779" y="2478151"/>
                    <a:pt x="0" y="2468499"/>
                    <a:pt x="0" y="2456561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2456561"/>
                  </a:lnTo>
                  <a:lnTo>
                    <a:pt x="6350" y="2456561"/>
                  </a:lnTo>
                  <a:lnTo>
                    <a:pt x="12700" y="2456561"/>
                  </a:lnTo>
                  <a:cubicBezTo>
                    <a:pt x="12700" y="2461387"/>
                    <a:pt x="16637" y="2465451"/>
                    <a:pt x="21717" y="2465451"/>
                  </a:cubicBezTo>
                  <a:lnTo>
                    <a:pt x="21731478" y="2465451"/>
                  </a:lnTo>
                  <a:cubicBezTo>
                    <a:pt x="21736431" y="2465451"/>
                    <a:pt x="21740495" y="2461387"/>
                    <a:pt x="21740495" y="2456561"/>
                  </a:cubicBezTo>
                  <a:lnTo>
                    <a:pt x="21740495" y="21590"/>
                  </a:lnTo>
                  <a:cubicBezTo>
                    <a:pt x="21740495" y="16764"/>
                    <a:pt x="21736558" y="12700"/>
                    <a:pt x="21731478" y="12700"/>
                  </a:cubicBezTo>
                  <a:lnTo>
                    <a:pt x="21717" y="12700"/>
                  </a:lnTo>
                  <a:lnTo>
                    <a:pt x="21717" y="6350"/>
                  </a:lnTo>
                  <a:lnTo>
                    <a:pt x="21717" y="12700"/>
                  </a:lnTo>
                  <a:cubicBezTo>
                    <a:pt x="16637" y="12700"/>
                    <a:pt x="12700" y="16764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0869" y="2376041"/>
            <a:ext cx="5428655" cy="1079599"/>
            <a:chOff x="0" y="0"/>
            <a:chExt cx="7238207" cy="14394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38238" cy="1439418"/>
            </a:xfrm>
            <a:custGeom>
              <a:avLst/>
              <a:gdLst/>
              <a:ahLst/>
              <a:cxnLst/>
              <a:rect r="r" b="b" t="t" l="l"/>
              <a:pathLst>
                <a:path h="1439418" w="7238238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222998" y="0"/>
                  </a:lnTo>
                  <a:cubicBezTo>
                    <a:pt x="7231380" y="0"/>
                    <a:pt x="7238238" y="6858"/>
                    <a:pt x="7238238" y="15240"/>
                  </a:cubicBezTo>
                  <a:lnTo>
                    <a:pt x="7238238" y="1424178"/>
                  </a:lnTo>
                  <a:cubicBezTo>
                    <a:pt x="7238238" y="1432560"/>
                    <a:pt x="7231380" y="1439418"/>
                    <a:pt x="7222998" y="1439418"/>
                  </a:cubicBezTo>
                  <a:lnTo>
                    <a:pt x="15240" y="1439418"/>
                  </a:lnTo>
                  <a:cubicBezTo>
                    <a:pt x="6858" y="1439418"/>
                    <a:pt x="0" y="1432560"/>
                    <a:pt x="0" y="142417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11461" y="2577107"/>
            <a:ext cx="5007471" cy="66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100% Format Support: Full handling of PDFs, DOCX, and emails.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429524" y="2376041"/>
            <a:ext cx="5428804" cy="1079599"/>
            <a:chOff x="0" y="0"/>
            <a:chExt cx="7238405" cy="14394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38365" cy="1439418"/>
            </a:xfrm>
            <a:custGeom>
              <a:avLst/>
              <a:gdLst/>
              <a:ahLst/>
              <a:cxnLst/>
              <a:rect r="r" b="b" t="t" l="l"/>
              <a:pathLst>
                <a:path h="1439418" w="7238365">
                  <a:moveTo>
                    <a:pt x="0" y="0"/>
                  </a:moveTo>
                  <a:lnTo>
                    <a:pt x="7238365" y="0"/>
                  </a:lnTo>
                  <a:lnTo>
                    <a:pt x="7238365" y="1439418"/>
                  </a:lnTo>
                  <a:lnTo>
                    <a:pt x="0" y="1439418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429524" y="2376041"/>
            <a:ext cx="28575" cy="1079599"/>
            <a:chOff x="0" y="0"/>
            <a:chExt cx="38100" cy="14394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00" cy="1439418"/>
            </a:xfrm>
            <a:custGeom>
              <a:avLst/>
              <a:gdLst/>
              <a:ahLst/>
              <a:cxnLst/>
              <a:rect r="r" b="b" t="t" l="l"/>
              <a:pathLst>
                <a:path h="1439418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1424178"/>
                  </a:lnTo>
                  <a:cubicBezTo>
                    <a:pt x="38100" y="1432560"/>
                    <a:pt x="31242" y="1439418"/>
                    <a:pt x="22860" y="1439418"/>
                  </a:cubicBezTo>
                  <a:lnTo>
                    <a:pt x="15240" y="1439418"/>
                  </a:lnTo>
                  <a:cubicBezTo>
                    <a:pt x="6858" y="1439418"/>
                    <a:pt x="0" y="1432560"/>
                    <a:pt x="0" y="1424178"/>
                  </a:cubicBezTo>
                  <a:close/>
                </a:path>
              </a:pathLst>
            </a:custGeom>
            <a:solidFill>
              <a:srgbClr val="2E2F3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640116" y="2577107"/>
            <a:ext cx="5007620" cy="66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Complete Technical Specs: All requirements implemented.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858328" y="2376041"/>
            <a:ext cx="5428655" cy="1079599"/>
            <a:chOff x="0" y="0"/>
            <a:chExt cx="7238207" cy="143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38238" cy="1439418"/>
            </a:xfrm>
            <a:custGeom>
              <a:avLst/>
              <a:gdLst/>
              <a:ahLst/>
              <a:cxnLst/>
              <a:rect r="r" b="b" t="t" l="l"/>
              <a:pathLst>
                <a:path h="1439418" w="7238238">
                  <a:moveTo>
                    <a:pt x="0" y="0"/>
                  </a:moveTo>
                  <a:lnTo>
                    <a:pt x="7238238" y="0"/>
                  </a:lnTo>
                  <a:lnTo>
                    <a:pt x="7238238" y="1439418"/>
                  </a:lnTo>
                  <a:lnTo>
                    <a:pt x="0" y="1439418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858328" y="2376041"/>
            <a:ext cx="28575" cy="1079599"/>
            <a:chOff x="0" y="0"/>
            <a:chExt cx="38100" cy="14394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100" cy="1439418"/>
            </a:xfrm>
            <a:custGeom>
              <a:avLst/>
              <a:gdLst/>
              <a:ahLst/>
              <a:cxnLst/>
              <a:rect r="r" b="b" t="t" l="l"/>
              <a:pathLst>
                <a:path h="1439418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1424178"/>
                  </a:lnTo>
                  <a:cubicBezTo>
                    <a:pt x="38100" y="1432560"/>
                    <a:pt x="31242" y="1439418"/>
                    <a:pt x="22860" y="1439418"/>
                  </a:cubicBezTo>
                  <a:lnTo>
                    <a:pt x="15240" y="1439418"/>
                  </a:lnTo>
                  <a:cubicBezTo>
                    <a:pt x="6858" y="1439418"/>
                    <a:pt x="0" y="1432560"/>
                    <a:pt x="0" y="1424178"/>
                  </a:cubicBezTo>
                  <a:close/>
                </a:path>
              </a:pathLst>
            </a:custGeom>
            <a:solidFill>
              <a:srgbClr val="2E2F3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068919" y="2577107"/>
            <a:ext cx="5007471" cy="66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Production-Ready: Robust, scalable, and stable.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00869" y="3455640"/>
            <a:ext cx="16286112" cy="750391"/>
            <a:chOff x="0" y="0"/>
            <a:chExt cx="21714817" cy="10005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714840" cy="1000506"/>
            </a:xfrm>
            <a:custGeom>
              <a:avLst/>
              <a:gdLst/>
              <a:ahLst/>
              <a:cxnLst/>
              <a:rect r="r" b="b" t="t" l="l"/>
              <a:pathLst>
                <a:path h="1000506" w="21714840">
                  <a:moveTo>
                    <a:pt x="0" y="0"/>
                  </a:moveTo>
                  <a:lnTo>
                    <a:pt x="21714840" y="0"/>
                  </a:lnTo>
                  <a:lnTo>
                    <a:pt x="21714840" y="1000506"/>
                  </a:lnTo>
                  <a:lnTo>
                    <a:pt x="0" y="1000506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00869" y="3455640"/>
            <a:ext cx="16286112" cy="28575"/>
            <a:chOff x="0" y="0"/>
            <a:chExt cx="21714817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714840" cy="38100"/>
            </a:xfrm>
            <a:custGeom>
              <a:avLst/>
              <a:gdLst/>
              <a:ahLst/>
              <a:cxnLst/>
              <a:rect r="r" b="b" t="t" l="l"/>
              <a:pathLst>
                <a:path h="38100" w="2171484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1699601" y="0"/>
                  </a:lnTo>
                  <a:cubicBezTo>
                    <a:pt x="21707983" y="0"/>
                    <a:pt x="21714840" y="6858"/>
                    <a:pt x="21714840" y="15240"/>
                  </a:cubicBezTo>
                  <a:lnTo>
                    <a:pt x="21714840" y="22860"/>
                  </a:lnTo>
                  <a:cubicBezTo>
                    <a:pt x="21714840" y="31242"/>
                    <a:pt x="21707983" y="38100"/>
                    <a:pt x="21699601" y="38100"/>
                  </a:cubicBezTo>
                  <a:lnTo>
                    <a:pt x="15240" y="38100"/>
                  </a:lnTo>
                  <a:cubicBezTo>
                    <a:pt x="6858" y="38100"/>
                    <a:pt x="0" y="31242"/>
                    <a:pt x="0" y="22860"/>
                  </a:cubicBezTo>
                  <a:close/>
                </a:path>
              </a:pathLst>
            </a:custGeom>
            <a:solidFill>
              <a:srgbClr val="2E2F3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5874246" y="3656707"/>
            <a:ext cx="6539359" cy="33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All Domains: Insurance, legal, HR, compliance.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1344" y="4653557"/>
            <a:ext cx="4179242" cy="40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 Requirements Met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1344" y="5182791"/>
            <a:ext cx="7895630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Advanced PDF parsing and seamless DOCX integration.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1344" y="5593556"/>
            <a:ext cx="7895630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Full email (content &amp; attachments) processing.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1344" y="6004323"/>
            <a:ext cx="7895630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Legal document optimisation.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1344" y="6415087"/>
            <a:ext cx="7895630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Natural language query processing.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551" y="4653557"/>
            <a:ext cx="4160936" cy="40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Specifications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10551" y="5182791"/>
            <a:ext cx="7895630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Pinecone Vector DB for high-performance semantic search.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10551" y="5593556"/>
            <a:ext cx="7895630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Context-aware retrieval &amp; clause matching.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10551" y="6004323"/>
            <a:ext cx="7895630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Explainable LLM reasoning.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10551" y="6415087"/>
            <a:ext cx="7895630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Structured JSON outputs.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91344" y="7554962"/>
            <a:ext cx="3160216" cy="40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Domain Coverage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91344" y="8084195"/>
            <a:ext cx="7897266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Insurance: 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Policy analysis &amp; claims.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1344" y="8494960"/>
            <a:ext cx="7897266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Legal: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Contract review &amp; research.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91344" y="8905726"/>
            <a:ext cx="7897266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HR: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Document management &amp; policy adherence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412189" y="7349579"/>
            <a:ext cx="3406825" cy="40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Advanced Features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12189" y="7878813"/>
            <a:ext cx="7893844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Context-aware queries.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412189" y="8289577"/>
            <a:ext cx="7893844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Logging &amp; analytics.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412189" y="8700344"/>
            <a:ext cx="7893844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High-performance optimisation.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12189" y="9111109"/>
            <a:ext cx="7893844" cy="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Cloud-native scalability.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565130" y="1008310"/>
            <a:ext cx="7157740" cy="59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2"/>
              </a:lnSpc>
            </a:pPr>
            <a:r>
              <a:rPr lang="en-US" sz="362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Demo &amp; API Integration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878360"/>
            <a:ext cx="2882950" cy="34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Sample Interaction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682627"/>
            <a:ext cx="2325738" cy="300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 Payload: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3192065"/>
            <a:ext cx="7924800" cy="2660154"/>
            <a:chOff x="0" y="0"/>
            <a:chExt cx="10566400" cy="35468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66400" cy="3546856"/>
            </a:xfrm>
            <a:custGeom>
              <a:avLst/>
              <a:gdLst/>
              <a:ahLst/>
              <a:cxnLst/>
              <a:rect r="r" b="b" t="t" l="l"/>
              <a:pathLst>
                <a:path h="3546856" w="105664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551160" y="0"/>
                  </a:lnTo>
                  <a:cubicBezTo>
                    <a:pt x="10559542" y="0"/>
                    <a:pt x="10566400" y="6858"/>
                    <a:pt x="10566400" y="15240"/>
                  </a:cubicBezTo>
                  <a:lnTo>
                    <a:pt x="10566400" y="3531616"/>
                  </a:lnTo>
                  <a:cubicBezTo>
                    <a:pt x="10566400" y="3539998"/>
                    <a:pt x="10559542" y="3546856"/>
                    <a:pt x="10551160" y="3546856"/>
                  </a:cubicBezTo>
                  <a:lnTo>
                    <a:pt x="15240" y="3546856"/>
                  </a:lnTo>
                  <a:cubicBezTo>
                    <a:pt x="6858" y="3546856"/>
                    <a:pt x="0" y="3539998"/>
                    <a:pt x="0" y="3531616"/>
                  </a:cubicBezTo>
                  <a:close/>
                </a:path>
              </a:pathLst>
            </a:custGeom>
            <a:solidFill>
              <a:srgbClr val="EBDFD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3010" y="3192065"/>
            <a:ext cx="7943255" cy="2660154"/>
            <a:chOff x="0" y="0"/>
            <a:chExt cx="10591007" cy="35468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91038" cy="3546856"/>
            </a:xfrm>
            <a:custGeom>
              <a:avLst/>
              <a:gdLst/>
              <a:ahLst/>
              <a:cxnLst/>
              <a:rect r="r" b="b" t="t" l="l"/>
              <a:pathLst>
                <a:path h="3546856" w="10591038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10553827" y="0"/>
                  </a:lnTo>
                  <a:cubicBezTo>
                    <a:pt x="10574401" y="0"/>
                    <a:pt x="10591038" y="16637"/>
                    <a:pt x="10591038" y="37211"/>
                  </a:cubicBezTo>
                  <a:lnTo>
                    <a:pt x="10591038" y="3509645"/>
                  </a:lnTo>
                  <a:cubicBezTo>
                    <a:pt x="10591038" y="3530219"/>
                    <a:pt x="10574401" y="3546856"/>
                    <a:pt x="10553827" y="3546856"/>
                  </a:cubicBezTo>
                  <a:lnTo>
                    <a:pt x="37211" y="3546856"/>
                  </a:lnTo>
                  <a:cubicBezTo>
                    <a:pt x="16637" y="3546856"/>
                    <a:pt x="0" y="3530219"/>
                    <a:pt x="0" y="3509645"/>
                  </a:cubicBezTo>
                  <a:close/>
                </a:path>
              </a:pathLst>
            </a:custGeom>
            <a:solidFill>
              <a:srgbClr val="EBDFD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69045" y="3236267"/>
            <a:ext cx="7571185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151617"/>
                </a:solidFill>
                <a:latin typeface="Consolas"/>
                <a:ea typeface="Consolas"/>
                <a:cs typeface="Consolas"/>
                <a:sym typeface="Consolas"/>
              </a:rPr>
              <a:t>{  "documents": "https://example.com/health_policy.pdf",  "questions": [    "Does this policy cover knee surgery, and what are the conditions?",    "What is the maximum coverage limit for surgical procedures?",    "What documents are required for filing a claim?"  ]}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0487" y="2682627"/>
            <a:ext cx="2325738" cy="300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 Response: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80487" y="3192065"/>
            <a:ext cx="7924800" cy="3553122"/>
            <a:chOff x="0" y="0"/>
            <a:chExt cx="10566400" cy="47374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66400" cy="4737481"/>
            </a:xfrm>
            <a:custGeom>
              <a:avLst/>
              <a:gdLst/>
              <a:ahLst/>
              <a:cxnLst/>
              <a:rect r="r" b="b" t="t" l="l"/>
              <a:pathLst>
                <a:path h="4737481" w="105664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551160" y="0"/>
                  </a:lnTo>
                  <a:cubicBezTo>
                    <a:pt x="10559542" y="0"/>
                    <a:pt x="10566400" y="6858"/>
                    <a:pt x="10566400" y="15240"/>
                  </a:cubicBezTo>
                  <a:lnTo>
                    <a:pt x="10566400" y="4722241"/>
                  </a:lnTo>
                  <a:cubicBezTo>
                    <a:pt x="10566400" y="4730623"/>
                    <a:pt x="10559542" y="4737481"/>
                    <a:pt x="10551160" y="4737481"/>
                  </a:cubicBezTo>
                  <a:lnTo>
                    <a:pt x="15240" y="4737481"/>
                  </a:lnTo>
                  <a:cubicBezTo>
                    <a:pt x="6858" y="4737481"/>
                    <a:pt x="0" y="4730623"/>
                    <a:pt x="0" y="4722241"/>
                  </a:cubicBezTo>
                  <a:close/>
                </a:path>
              </a:pathLst>
            </a:custGeom>
            <a:solidFill>
              <a:srgbClr val="EBDFD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71260" y="3192065"/>
            <a:ext cx="7943255" cy="3553122"/>
            <a:chOff x="0" y="0"/>
            <a:chExt cx="10591007" cy="47374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91038" cy="4737481"/>
            </a:xfrm>
            <a:custGeom>
              <a:avLst/>
              <a:gdLst/>
              <a:ahLst/>
              <a:cxnLst/>
              <a:rect r="r" b="b" t="t" l="l"/>
              <a:pathLst>
                <a:path h="4737481" w="10591038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10553827" y="0"/>
                  </a:lnTo>
                  <a:cubicBezTo>
                    <a:pt x="10574401" y="0"/>
                    <a:pt x="10591038" y="16637"/>
                    <a:pt x="10591038" y="37211"/>
                  </a:cubicBezTo>
                  <a:lnTo>
                    <a:pt x="10591038" y="4700270"/>
                  </a:lnTo>
                  <a:cubicBezTo>
                    <a:pt x="10591038" y="4720844"/>
                    <a:pt x="10574401" y="4737481"/>
                    <a:pt x="10553827" y="4737481"/>
                  </a:cubicBezTo>
                  <a:lnTo>
                    <a:pt x="37211" y="4737481"/>
                  </a:lnTo>
                  <a:cubicBezTo>
                    <a:pt x="16637" y="4737481"/>
                    <a:pt x="0" y="4720844"/>
                    <a:pt x="0" y="4700270"/>
                  </a:cubicBezTo>
                  <a:close/>
                </a:path>
              </a:pathLst>
            </a:custGeom>
            <a:solidFill>
              <a:srgbClr val="EBDFD7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557296" y="3236267"/>
            <a:ext cx="7571185" cy="336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151617"/>
                </a:solidFill>
                <a:latin typeface="Consolas"/>
                <a:ea typeface="Consolas"/>
                <a:cs typeface="Consolas"/>
                <a:sym typeface="Consolas"/>
              </a:rPr>
              <a:t>{  "answers": [    "Yes, knee surgery is covered under Section 3.2 - Surgical Benefits. Conditions: Pre-authorization required, 30-day waiting period for non-emergency procedures, and coverage up to ₹2,00,000 annually.",    "The maximum coverage limit for surgical procedures is ₹5,00,000 per policy year as stated in Schedule of Benefits, with sub-limits varying by procedure type.",    "Required documents: Claim form, medical reports, surgeon's certificate, hospital bills, discharge summary, and photo ID as per Section 7 - Claims Procedure."  ]}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8" y="7233494"/>
            <a:ext cx="2790974" cy="34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Endpoints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82712" y="7851725"/>
            <a:ext cx="5329535" cy="1426815"/>
            <a:chOff x="0" y="0"/>
            <a:chExt cx="7106047" cy="19024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7080631" cy="1877060"/>
            </a:xfrm>
            <a:custGeom>
              <a:avLst/>
              <a:gdLst/>
              <a:ahLst/>
              <a:cxnLst/>
              <a:rect r="r" b="b" t="t" l="l"/>
              <a:pathLst>
                <a:path h="1877060" w="7080631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7065264" y="0"/>
                  </a:lnTo>
                  <a:cubicBezTo>
                    <a:pt x="7073773" y="0"/>
                    <a:pt x="7080631" y="6858"/>
                    <a:pt x="7080631" y="15240"/>
                  </a:cubicBezTo>
                  <a:lnTo>
                    <a:pt x="7080631" y="1861820"/>
                  </a:lnTo>
                  <a:cubicBezTo>
                    <a:pt x="7080631" y="1870202"/>
                    <a:pt x="7073773" y="1877060"/>
                    <a:pt x="7065264" y="1877060"/>
                  </a:cubicBezTo>
                  <a:lnTo>
                    <a:pt x="15367" y="1877060"/>
                  </a:lnTo>
                  <a:cubicBezTo>
                    <a:pt x="6858" y="1877060"/>
                    <a:pt x="0" y="1870202"/>
                    <a:pt x="0" y="1861820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06031" cy="1902460"/>
            </a:xfrm>
            <a:custGeom>
              <a:avLst/>
              <a:gdLst/>
              <a:ahLst/>
              <a:cxnLst/>
              <a:rect r="r" b="b" t="t" l="l"/>
              <a:pathLst>
                <a:path h="1902460" w="7106031">
                  <a:moveTo>
                    <a:pt x="0" y="27940"/>
                  </a:moveTo>
                  <a:cubicBezTo>
                    <a:pt x="0" y="12446"/>
                    <a:pt x="12700" y="0"/>
                    <a:pt x="28067" y="0"/>
                  </a:cubicBezTo>
                  <a:lnTo>
                    <a:pt x="7077964" y="0"/>
                  </a:lnTo>
                  <a:lnTo>
                    <a:pt x="7077964" y="12700"/>
                  </a:lnTo>
                  <a:lnTo>
                    <a:pt x="7077964" y="0"/>
                  </a:lnTo>
                  <a:cubicBezTo>
                    <a:pt x="7093331" y="0"/>
                    <a:pt x="7106031" y="12446"/>
                    <a:pt x="7106031" y="27940"/>
                  </a:cubicBezTo>
                  <a:lnTo>
                    <a:pt x="7093331" y="27940"/>
                  </a:lnTo>
                  <a:lnTo>
                    <a:pt x="7106031" y="27940"/>
                  </a:lnTo>
                  <a:lnTo>
                    <a:pt x="7106031" y="1874520"/>
                  </a:lnTo>
                  <a:lnTo>
                    <a:pt x="7093331" y="1874520"/>
                  </a:lnTo>
                  <a:lnTo>
                    <a:pt x="7106031" y="1874520"/>
                  </a:lnTo>
                  <a:cubicBezTo>
                    <a:pt x="7106031" y="1890014"/>
                    <a:pt x="7093331" y="1902460"/>
                    <a:pt x="7077964" y="1902460"/>
                  </a:cubicBezTo>
                  <a:lnTo>
                    <a:pt x="7077964" y="1889760"/>
                  </a:lnTo>
                  <a:lnTo>
                    <a:pt x="7077964" y="1902460"/>
                  </a:lnTo>
                  <a:lnTo>
                    <a:pt x="28067" y="1902460"/>
                  </a:lnTo>
                  <a:lnTo>
                    <a:pt x="28067" y="1889760"/>
                  </a:lnTo>
                  <a:lnTo>
                    <a:pt x="28067" y="1902460"/>
                  </a:lnTo>
                  <a:cubicBezTo>
                    <a:pt x="12700" y="1902460"/>
                    <a:pt x="0" y="1890014"/>
                    <a:pt x="0" y="1874520"/>
                  </a:cubicBezTo>
                  <a:lnTo>
                    <a:pt x="0" y="27940"/>
                  </a:lnTo>
                  <a:lnTo>
                    <a:pt x="12700" y="27940"/>
                  </a:lnTo>
                  <a:lnTo>
                    <a:pt x="0" y="27940"/>
                  </a:lnTo>
                  <a:moveTo>
                    <a:pt x="25400" y="27940"/>
                  </a:moveTo>
                  <a:lnTo>
                    <a:pt x="25400" y="1874520"/>
                  </a:lnTo>
                  <a:lnTo>
                    <a:pt x="12700" y="1874520"/>
                  </a:lnTo>
                  <a:lnTo>
                    <a:pt x="25400" y="1874520"/>
                  </a:lnTo>
                  <a:cubicBezTo>
                    <a:pt x="25400" y="1875790"/>
                    <a:pt x="26543" y="1877060"/>
                    <a:pt x="28067" y="1877060"/>
                  </a:cubicBezTo>
                  <a:lnTo>
                    <a:pt x="7077964" y="1877060"/>
                  </a:lnTo>
                  <a:cubicBezTo>
                    <a:pt x="7079615" y="1877060"/>
                    <a:pt x="7080631" y="1875790"/>
                    <a:pt x="7080631" y="1874520"/>
                  </a:cubicBezTo>
                  <a:lnTo>
                    <a:pt x="7080631" y="27940"/>
                  </a:lnTo>
                  <a:cubicBezTo>
                    <a:pt x="7080631" y="26670"/>
                    <a:pt x="7079488" y="25400"/>
                    <a:pt x="7077964" y="25400"/>
                  </a:cubicBezTo>
                  <a:lnTo>
                    <a:pt x="28067" y="25400"/>
                  </a:lnTo>
                  <a:lnTo>
                    <a:pt x="28067" y="12700"/>
                  </a:lnTo>
                  <a:lnTo>
                    <a:pt x="28067" y="25400"/>
                  </a:lnTo>
                  <a:cubicBezTo>
                    <a:pt x="26543" y="25400"/>
                    <a:pt x="25400" y="26670"/>
                    <a:pt x="25400" y="2794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97322" y="8018710"/>
            <a:ext cx="2325738" cy="33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151617"/>
                </a:solidFill>
                <a:latin typeface="Consolas Bold"/>
                <a:ea typeface="Consolas Bold"/>
                <a:cs typeface="Consolas Bold"/>
                <a:sym typeface="Consolas Bold"/>
              </a:rPr>
              <a:t>POST /hackrx/run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7322" y="8401942"/>
            <a:ext cx="4900315" cy="66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Process documents and receive answers to your natural language queries.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479232" y="7851725"/>
            <a:ext cx="5329535" cy="1426815"/>
            <a:chOff x="0" y="0"/>
            <a:chExt cx="7106047" cy="19024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2700" y="12700"/>
              <a:ext cx="7080631" cy="1877060"/>
            </a:xfrm>
            <a:custGeom>
              <a:avLst/>
              <a:gdLst/>
              <a:ahLst/>
              <a:cxnLst/>
              <a:rect r="r" b="b" t="t" l="l"/>
              <a:pathLst>
                <a:path h="1877060" w="7080631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7065264" y="0"/>
                  </a:lnTo>
                  <a:cubicBezTo>
                    <a:pt x="7073773" y="0"/>
                    <a:pt x="7080631" y="6858"/>
                    <a:pt x="7080631" y="15240"/>
                  </a:cubicBezTo>
                  <a:lnTo>
                    <a:pt x="7080631" y="1861820"/>
                  </a:lnTo>
                  <a:cubicBezTo>
                    <a:pt x="7080631" y="1870202"/>
                    <a:pt x="7073773" y="1877060"/>
                    <a:pt x="7065264" y="1877060"/>
                  </a:cubicBezTo>
                  <a:lnTo>
                    <a:pt x="15367" y="1877060"/>
                  </a:lnTo>
                  <a:cubicBezTo>
                    <a:pt x="6858" y="1877060"/>
                    <a:pt x="0" y="1870202"/>
                    <a:pt x="0" y="1861820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106031" cy="1902460"/>
            </a:xfrm>
            <a:custGeom>
              <a:avLst/>
              <a:gdLst/>
              <a:ahLst/>
              <a:cxnLst/>
              <a:rect r="r" b="b" t="t" l="l"/>
              <a:pathLst>
                <a:path h="1902460" w="7106031">
                  <a:moveTo>
                    <a:pt x="0" y="27940"/>
                  </a:moveTo>
                  <a:cubicBezTo>
                    <a:pt x="0" y="12446"/>
                    <a:pt x="12700" y="0"/>
                    <a:pt x="28067" y="0"/>
                  </a:cubicBezTo>
                  <a:lnTo>
                    <a:pt x="7077964" y="0"/>
                  </a:lnTo>
                  <a:lnTo>
                    <a:pt x="7077964" y="12700"/>
                  </a:lnTo>
                  <a:lnTo>
                    <a:pt x="7077964" y="0"/>
                  </a:lnTo>
                  <a:cubicBezTo>
                    <a:pt x="7093331" y="0"/>
                    <a:pt x="7106031" y="12446"/>
                    <a:pt x="7106031" y="27940"/>
                  </a:cubicBezTo>
                  <a:lnTo>
                    <a:pt x="7093331" y="27940"/>
                  </a:lnTo>
                  <a:lnTo>
                    <a:pt x="7106031" y="27940"/>
                  </a:lnTo>
                  <a:lnTo>
                    <a:pt x="7106031" y="1874520"/>
                  </a:lnTo>
                  <a:lnTo>
                    <a:pt x="7093331" y="1874520"/>
                  </a:lnTo>
                  <a:lnTo>
                    <a:pt x="7106031" y="1874520"/>
                  </a:lnTo>
                  <a:cubicBezTo>
                    <a:pt x="7106031" y="1890014"/>
                    <a:pt x="7093331" y="1902460"/>
                    <a:pt x="7077964" y="1902460"/>
                  </a:cubicBezTo>
                  <a:lnTo>
                    <a:pt x="7077964" y="1889760"/>
                  </a:lnTo>
                  <a:lnTo>
                    <a:pt x="7077964" y="1902460"/>
                  </a:lnTo>
                  <a:lnTo>
                    <a:pt x="28067" y="1902460"/>
                  </a:lnTo>
                  <a:lnTo>
                    <a:pt x="28067" y="1889760"/>
                  </a:lnTo>
                  <a:lnTo>
                    <a:pt x="28067" y="1902460"/>
                  </a:lnTo>
                  <a:cubicBezTo>
                    <a:pt x="12700" y="1902460"/>
                    <a:pt x="0" y="1890014"/>
                    <a:pt x="0" y="1874520"/>
                  </a:cubicBezTo>
                  <a:lnTo>
                    <a:pt x="0" y="27940"/>
                  </a:lnTo>
                  <a:lnTo>
                    <a:pt x="12700" y="27940"/>
                  </a:lnTo>
                  <a:lnTo>
                    <a:pt x="0" y="27940"/>
                  </a:lnTo>
                  <a:moveTo>
                    <a:pt x="25400" y="27940"/>
                  </a:moveTo>
                  <a:lnTo>
                    <a:pt x="25400" y="1874520"/>
                  </a:lnTo>
                  <a:lnTo>
                    <a:pt x="12700" y="1874520"/>
                  </a:lnTo>
                  <a:lnTo>
                    <a:pt x="25400" y="1874520"/>
                  </a:lnTo>
                  <a:cubicBezTo>
                    <a:pt x="25400" y="1875790"/>
                    <a:pt x="26543" y="1877060"/>
                    <a:pt x="28067" y="1877060"/>
                  </a:cubicBezTo>
                  <a:lnTo>
                    <a:pt x="7077964" y="1877060"/>
                  </a:lnTo>
                  <a:cubicBezTo>
                    <a:pt x="7079615" y="1877060"/>
                    <a:pt x="7080631" y="1875790"/>
                    <a:pt x="7080631" y="1874520"/>
                  </a:cubicBezTo>
                  <a:lnTo>
                    <a:pt x="7080631" y="27940"/>
                  </a:lnTo>
                  <a:cubicBezTo>
                    <a:pt x="7080631" y="26670"/>
                    <a:pt x="7079488" y="25400"/>
                    <a:pt x="7077964" y="25400"/>
                  </a:cubicBezTo>
                  <a:lnTo>
                    <a:pt x="28067" y="25400"/>
                  </a:lnTo>
                  <a:lnTo>
                    <a:pt x="28067" y="12700"/>
                  </a:lnTo>
                  <a:lnTo>
                    <a:pt x="28067" y="25400"/>
                  </a:lnTo>
                  <a:cubicBezTo>
                    <a:pt x="26543" y="25400"/>
                    <a:pt x="25400" y="26670"/>
                    <a:pt x="25400" y="2794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693842" y="8018710"/>
            <a:ext cx="2325737" cy="33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151617"/>
                </a:solidFill>
                <a:latin typeface="Consolas Bold"/>
                <a:ea typeface="Consolas Bold"/>
                <a:cs typeface="Consolas Bold"/>
                <a:sym typeface="Consolas Bold"/>
              </a:rPr>
              <a:t>GET /health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93842" y="8401942"/>
            <a:ext cx="4900315" cy="66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Check the system's operational status and uptime for real-time monitoring.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1975752" y="7851725"/>
            <a:ext cx="5329535" cy="1426815"/>
            <a:chOff x="0" y="0"/>
            <a:chExt cx="7106047" cy="19024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2700" y="12700"/>
              <a:ext cx="7080631" cy="1877060"/>
            </a:xfrm>
            <a:custGeom>
              <a:avLst/>
              <a:gdLst/>
              <a:ahLst/>
              <a:cxnLst/>
              <a:rect r="r" b="b" t="t" l="l"/>
              <a:pathLst>
                <a:path h="1877060" w="7080631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7065264" y="0"/>
                  </a:lnTo>
                  <a:cubicBezTo>
                    <a:pt x="7073773" y="0"/>
                    <a:pt x="7080631" y="6858"/>
                    <a:pt x="7080631" y="15240"/>
                  </a:cubicBezTo>
                  <a:lnTo>
                    <a:pt x="7080631" y="1861820"/>
                  </a:lnTo>
                  <a:cubicBezTo>
                    <a:pt x="7080631" y="1870202"/>
                    <a:pt x="7073773" y="1877060"/>
                    <a:pt x="7065264" y="1877060"/>
                  </a:cubicBezTo>
                  <a:lnTo>
                    <a:pt x="15367" y="1877060"/>
                  </a:lnTo>
                  <a:cubicBezTo>
                    <a:pt x="6858" y="1877060"/>
                    <a:pt x="0" y="1870202"/>
                    <a:pt x="0" y="1861820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106031" cy="1902460"/>
            </a:xfrm>
            <a:custGeom>
              <a:avLst/>
              <a:gdLst/>
              <a:ahLst/>
              <a:cxnLst/>
              <a:rect r="r" b="b" t="t" l="l"/>
              <a:pathLst>
                <a:path h="1902460" w="7106031">
                  <a:moveTo>
                    <a:pt x="0" y="27940"/>
                  </a:moveTo>
                  <a:cubicBezTo>
                    <a:pt x="0" y="12446"/>
                    <a:pt x="12700" y="0"/>
                    <a:pt x="28067" y="0"/>
                  </a:cubicBezTo>
                  <a:lnTo>
                    <a:pt x="7077964" y="0"/>
                  </a:lnTo>
                  <a:lnTo>
                    <a:pt x="7077964" y="12700"/>
                  </a:lnTo>
                  <a:lnTo>
                    <a:pt x="7077964" y="0"/>
                  </a:lnTo>
                  <a:cubicBezTo>
                    <a:pt x="7093331" y="0"/>
                    <a:pt x="7106031" y="12446"/>
                    <a:pt x="7106031" y="27940"/>
                  </a:cubicBezTo>
                  <a:lnTo>
                    <a:pt x="7093331" y="27940"/>
                  </a:lnTo>
                  <a:lnTo>
                    <a:pt x="7106031" y="27940"/>
                  </a:lnTo>
                  <a:lnTo>
                    <a:pt x="7106031" y="1874520"/>
                  </a:lnTo>
                  <a:lnTo>
                    <a:pt x="7093331" y="1874520"/>
                  </a:lnTo>
                  <a:lnTo>
                    <a:pt x="7106031" y="1874520"/>
                  </a:lnTo>
                  <a:cubicBezTo>
                    <a:pt x="7106031" y="1890014"/>
                    <a:pt x="7093331" y="1902460"/>
                    <a:pt x="7077964" y="1902460"/>
                  </a:cubicBezTo>
                  <a:lnTo>
                    <a:pt x="7077964" y="1889760"/>
                  </a:lnTo>
                  <a:lnTo>
                    <a:pt x="7077964" y="1902460"/>
                  </a:lnTo>
                  <a:lnTo>
                    <a:pt x="28067" y="1902460"/>
                  </a:lnTo>
                  <a:lnTo>
                    <a:pt x="28067" y="1889760"/>
                  </a:lnTo>
                  <a:lnTo>
                    <a:pt x="28067" y="1902460"/>
                  </a:lnTo>
                  <a:cubicBezTo>
                    <a:pt x="12700" y="1902460"/>
                    <a:pt x="0" y="1890014"/>
                    <a:pt x="0" y="1874520"/>
                  </a:cubicBezTo>
                  <a:lnTo>
                    <a:pt x="0" y="27940"/>
                  </a:lnTo>
                  <a:lnTo>
                    <a:pt x="12700" y="27940"/>
                  </a:lnTo>
                  <a:lnTo>
                    <a:pt x="0" y="27940"/>
                  </a:lnTo>
                  <a:moveTo>
                    <a:pt x="25400" y="27940"/>
                  </a:moveTo>
                  <a:lnTo>
                    <a:pt x="25400" y="1874520"/>
                  </a:lnTo>
                  <a:lnTo>
                    <a:pt x="12700" y="1874520"/>
                  </a:lnTo>
                  <a:lnTo>
                    <a:pt x="25400" y="1874520"/>
                  </a:lnTo>
                  <a:cubicBezTo>
                    <a:pt x="25400" y="1875790"/>
                    <a:pt x="26543" y="1877060"/>
                    <a:pt x="28067" y="1877060"/>
                  </a:cubicBezTo>
                  <a:lnTo>
                    <a:pt x="7077964" y="1877060"/>
                  </a:lnTo>
                  <a:cubicBezTo>
                    <a:pt x="7079615" y="1877060"/>
                    <a:pt x="7080631" y="1875790"/>
                    <a:pt x="7080631" y="1874520"/>
                  </a:cubicBezTo>
                  <a:lnTo>
                    <a:pt x="7080631" y="27940"/>
                  </a:lnTo>
                  <a:cubicBezTo>
                    <a:pt x="7080631" y="26670"/>
                    <a:pt x="7079488" y="25400"/>
                    <a:pt x="7077964" y="25400"/>
                  </a:cubicBezTo>
                  <a:lnTo>
                    <a:pt x="28067" y="25400"/>
                  </a:lnTo>
                  <a:lnTo>
                    <a:pt x="28067" y="12700"/>
                  </a:lnTo>
                  <a:lnTo>
                    <a:pt x="28067" y="25400"/>
                  </a:lnTo>
                  <a:cubicBezTo>
                    <a:pt x="26543" y="25400"/>
                    <a:pt x="25400" y="26670"/>
                    <a:pt x="25400" y="2794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2190362" y="8018710"/>
            <a:ext cx="2325738" cy="33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151617"/>
                </a:solidFill>
                <a:latin typeface="Consolas Bold"/>
                <a:ea typeface="Consolas Bold"/>
                <a:cs typeface="Consolas Bold"/>
                <a:sym typeface="Consolas Bold"/>
              </a:rPr>
              <a:t>GET /docs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90362" y="8401942"/>
            <a:ext cx="4900315" cy="66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Access the comprehensive Swagger UI for detailed API documentation and testing.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40235" y="1720155"/>
            <a:ext cx="15007530" cy="78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Seamless Deployment, Real-time Monitoring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905571"/>
            <a:ext cx="1630352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Our robust infrastructure and efficient operations ensure high availability and optimal performance for your intelligent document analysis solution.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302621"/>
            <a:ext cx="3764310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Deployment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939456"/>
            <a:ext cx="784919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Google Cloud Run: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Auto-scaling, 4 GB RAM, 4 CPU, 1-hour timeout.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820072"/>
            <a:ext cx="784919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CI/CD: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Automated Cloud Build deployments from GitHub via Container Registry.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700689"/>
            <a:ext cx="784919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Monitoring: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Health checks, logging, custom metrics, proactive alerts.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581305"/>
            <a:ext cx="784919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Cost Optimisation: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Pay-per-use, intelligent batching, caching, and right-sizing.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56092" y="4302621"/>
            <a:ext cx="4232522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Metrics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6092" y="5265985"/>
            <a:ext cx="3769519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&lt;30s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6092" y="5900589"/>
            <a:ext cx="3769519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Average Response 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35620" y="5265985"/>
            <a:ext cx="3769668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99.5%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35620" y="5900589"/>
            <a:ext cx="3769668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System Success Rate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6092" y="7088981"/>
            <a:ext cx="3769519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$50/month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6092" y="7723585"/>
            <a:ext cx="3769519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Estimated Operating Cost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35620" y="7088981"/>
            <a:ext cx="3769668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100+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35620" y="7723585"/>
            <a:ext cx="3769668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Concurrent User Support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20105" y="1292275"/>
            <a:ext cx="15647789" cy="67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412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Beyond the Core: Our Differentiators &amp; Future Outlook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306091"/>
            <a:ext cx="16303526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Our solution not only tackles the immediate challenge but also provides significant advantages, ensuring long-term value and robust growth potential.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2961680"/>
            <a:ext cx="8055917" cy="3319760"/>
            <a:chOff x="0" y="0"/>
            <a:chExt cx="10741223" cy="44263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0728452" cy="4413631"/>
            </a:xfrm>
            <a:custGeom>
              <a:avLst/>
              <a:gdLst/>
              <a:ahLst/>
              <a:cxnLst/>
              <a:rect r="r" b="b" t="t" l="l"/>
              <a:pathLst>
                <a:path h="4413631" w="1072845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713212" y="0"/>
                  </a:lnTo>
                  <a:cubicBezTo>
                    <a:pt x="10721594" y="0"/>
                    <a:pt x="10728452" y="6858"/>
                    <a:pt x="10728452" y="15240"/>
                  </a:cubicBezTo>
                  <a:lnTo>
                    <a:pt x="10728452" y="4398391"/>
                  </a:lnTo>
                  <a:cubicBezTo>
                    <a:pt x="10728452" y="4406773"/>
                    <a:pt x="10721594" y="4413631"/>
                    <a:pt x="10713212" y="4413631"/>
                  </a:cubicBezTo>
                  <a:lnTo>
                    <a:pt x="15240" y="4413631"/>
                  </a:lnTo>
                  <a:cubicBezTo>
                    <a:pt x="6858" y="4413631"/>
                    <a:pt x="0" y="4406773"/>
                    <a:pt x="0" y="4398391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41152" cy="4426331"/>
            </a:xfrm>
            <a:custGeom>
              <a:avLst/>
              <a:gdLst/>
              <a:ahLst/>
              <a:cxnLst/>
              <a:rect r="r" b="b" t="t" l="l"/>
              <a:pathLst>
                <a:path h="4426331" w="1074115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10719562" y="0"/>
                  </a:lnTo>
                  <a:lnTo>
                    <a:pt x="10719562" y="6350"/>
                  </a:lnTo>
                  <a:lnTo>
                    <a:pt x="10719562" y="0"/>
                  </a:lnTo>
                  <a:cubicBezTo>
                    <a:pt x="10731500" y="0"/>
                    <a:pt x="10741152" y="9652"/>
                    <a:pt x="10741152" y="21590"/>
                  </a:cubicBezTo>
                  <a:lnTo>
                    <a:pt x="10734802" y="21590"/>
                  </a:lnTo>
                  <a:lnTo>
                    <a:pt x="10741152" y="21590"/>
                  </a:lnTo>
                  <a:lnTo>
                    <a:pt x="10741152" y="4404741"/>
                  </a:lnTo>
                  <a:lnTo>
                    <a:pt x="10734802" y="4404741"/>
                  </a:lnTo>
                  <a:lnTo>
                    <a:pt x="10741152" y="4404741"/>
                  </a:lnTo>
                  <a:cubicBezTo>
                    <a:pt x="10741152" y="4416679"/>
                    <a:pt x="10731500" y="4426331"/>
                    <a:pt x="10719562" y="4426331"/>
                  </a:cubicBezTo>
                  <a:lnTo>
                    <a:pt x="10719562" y="4419981"/>
                  </a:lnTo>
                  <a:lnTo>
                    <a:pt x="10719562" y="4426331"/>
                  </a:lnTo>
                  <a:lnTo>
                    <a:pt x="21590" y="4426331"/>
                  </a:lnTo>
                  <a:lnTo>
                    <a:pt x="21590" y="4419981"/>
                  </a:lnTo>
                  <a:lnTo>
                    <a:pt x="21590" y="4426331"/>
                  </a:lnTo>
                  <a:cubicBezTo>
                    <a:pt x="9652" y="4426331"/>
                    <a:pt x="0" y="4416679"/>
                    <a:pt x="0" y="4404741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404741"/>
                  </a:lnTo>
                  <a:lnTo>
                    <a:pt x="6350" y="4404741"/>
                  </a:lnTo>
                  <a:lnTo>
                    <a:pt x="12700" y="4404741"/>
                  </a:lnTo>
                  <a:cubicBezTo>
                    <a:pt x="12700" y="4409694"/>
                    <a:pt x="16637" y="4413631"/>
                    <a:pt x="21590" y="4413631"/>
                  </a:cubicBezTo>
                  <a:lnTo>
                    <a:pt x="10719562" y="4413631"/>
                  </a:lnTo>
                  <a:cubicBezTo>
                    <a:pt x="10724515" y="4413631"/>
                    <a:pt x="10728452" y="4409694"/>
                    <a:pt x="10728452" y="4404741"/>
                  </a:cubicBezTo>
                  <a:lnTo>
                    <a:pt x="10728452" y="21590"/>
                  </a:lnTo>
                  <a:cubicBezTo>
                    <a:pt x="10728452" y="16637"/>
                    <a:pt x="10724515" y="12700"/>
                    <a:pt x="1071956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2503" y="3186707"/>
            <a:ext cx="632520" cy="632520"/>
            <a:chOff x="0" y="0"/>
            <a:chExt cx="843360" cy="843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3280" cy="843280"/>
            </a:xfrm>
            <a:custGeom>
              <a:avLst/>
              <a:gdLst/>
              <a:ahLst/>
              <a:cxnLst/>
              <a:rect r="r" b="b" t="t" l="l"/>
              <a:pathLst>
                <a:path h="843280" w="843280">
                  <a:moveTo>
                    <a:pt x="0" y="421640"/>
                  </a:moveTo>
                  <a:cubicBezTo>
                    <a:pt x="0" y="188849"/>
                    <a:pt x="188849" y="0"/>
                    <a:pt x="421640" y="0"/>
                  </a:cubicBezTo>
                  <a:cubicBezTo>
                    <a:pt x="654431" y="0"/>
                    <a:pt x="843280" y="188849"/>
                    <a:pt x="843280" y="421640"/>
                  </a:cubicBezTo>
                  <a:cubicBezTo>
                    <a:pt x="843280" y="654431"/>
                    <a:pt x="654431" y="843280"/>
                    <a:pt x="421640" y="843280"/>
                  </a:cubicBezTo>
                  <a:cubicBezTo>
                    <a:pt x="188849" y="843280"/>
                    <a:pt x="0" y="654558"/>
                    <a:pt x="0" y="42164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86482" y="3324969"/>
            <a:ext cx="284559" cy="355847"/>
            <a:chOff x="0" y="0"/>
            <a:chExt cx="379412" cy="47446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379349" cy="474472"/>
            </a:xfrm>
            <a:custGeom>
              <a:avLst/>
              <a:gdLst/>
              <a:ahLst/>
              <a:cxnLst/>
              <a:rect r="r" b="b" t="t" l="l"/>
              <a:pathLst>
                <a:path h="474472" w="379349">
                  <a:moveTo>
                    <a:pt x="0" y="0"/>
                  </a:moveTo>
                  <a:lnTo>
                    <a:pt x="379349" y="0"/>
                  </a:lnTo>
                  <a:lnTo>
                    <a:pt x="379349" y="474472"/>
                  </a:lnTo>
                  <a:lnTo>
                    <a:pt x="0" y="4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97" t="0" r="-713" b="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12503" y="4020442"/>
            <a:ext cx="2635895" cy="3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Unique Edge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2503" y="4400104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Runner-up at SIH 2024: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Recognised for innovation.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2503" y="4811166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AI/ML, Computer Vision, RAG Expertise: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Deep technical mastery.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2503" y="5222230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Enterprise-Ready Deployment: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Built for scale and stability.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2503" y="5633294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Innovative Approach: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Pushing the boundaries of document analysis.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244608" y="2961680"/>
            <a:ext cx="8055917" cy="3319760"/>
            <a:chOff x="0" y="0"/>
            <a:chExt cx="10741223" cy="44263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0728452" cy="4413631"/>
            </a:xfrm>
            <a:custGeom>
              <a:avLst/>
              <a:gdLst/>
              <a:ahLst/>
              <a:cxnLst/>
              <a:rect r="r" b="b" t="t" l="l"/>
              <a:pathLst>
                <a:path h="4413631" w="1072845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713212" y="0"/>
                  </a:lnTo>
                  <a:cubicBezTo>
                    <a:pt x="10721594" y="0"/>
                    <a:pt x="10728452" y="6858"/>
                    <a:pt x="10728452" y="15240"/>
                  </a:cubicBezTo>
                  <a:lnTo>
                    <a:pt x="10728452" y="4398391"/>
                  </a:lnTo>
                  <a:cubicBezTo>
                    <a:pt x="10728452" y="4406773"/>
                    <a:pt x="10721594" y="4413631"/>
                    <a:pt x="10713212" y="4413631"/>
                  </a:cubicBezTo>
                  <a:lnTo>
                    <a:pt x="15240" y="4413631"/>
                  </a:lnTo>
                  <a:cubicBezTo>
                    <a:pt x="6858" y="4413631"/>
                    <a:pt x="0" y="4406773"/>
                    <a:pt x="0" y="4398391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41152" cy="4426331"/>
            </a:xfrm>
            <a:custGeom>
              <a:avLst/>
              <a:gdLst/>
              <a:ahLst/>
              <a:cxnLst/>
              <a:rect r="r" b="b" t="t" l="l"/>
              <a:pathLst>
                <a:path h="4426331" w="1074115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10719562" y="0"/>
                  </a:lnTo>
                  <a:lnTo>
                    <a:pt x="10719562" y="6350"/>
                  </a:lnTo>
                  <a:lnTo>
                    <a:pt x="10719562" y="0"/>
                  </a:lnTo>
                  <a:cubicBezTo>
                    <a:pt x="10731500" y="0"/>
                    <a:pt x="10741152" y="9652"/>
                    <a:pt x="10741152" y="21590"/>
                  </a:cubicBezTo>
                  <a:lnTo>
                    <a:pt x="10734802" y="21590"/>
                  </a:lnTo>
                  <a:lnTo>
                    <a:pt x="10741152" y="21590"/>
                  </a:lnTo>
                  <a:lnTo>
                    <a:pt x="10741152" y="4404741"/>
                  </a:lnTo>
                  <a:lnTo>
                    <a:pt x="10734802" y="4404741"/>
                  </a:lnTo>
                  <a:lnTo>
                    <a:pt x="10741152" y="4404741"/>
                  </a:lnTo>
                  <a:cubicBezTo>
                    <a:pt x="10741152" y="4416679"/>
                    <a:pt x="10731500" y="4426331"/>
                    <a:pt x="10719562" y="4426331"/>
                  </a:cubicBezTo>
                  <a:lnTo>
                    <a:pt x="10719562" y="4419981"/>
                  </a:lnTo>
                  <a:lnTo>
                    <a:pt x="10719562" y="4426331"/>
                  </a:lnTo>
                  <a:lnTo>
                    <a:pt x="21590" y="4426331"/>
                  </a:lnTo>
                  <a:lnTo>
                    <a:pt x="21590" y="4419981"/>
                  </a:lnTo>
                  <a:lnTo>
                    <a:pt x="21590" y="4426331"/>
                  </a:lnTo>
                  <a:cubicBezTo>
                    <a:pt x="9652" y="4426331"/>
                    <a:pt x="0" y="4416679"/>
                    <a:pt x="0" y="4404741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404741"/>
                  </a:lnTo>
                  <a:lnTo>
                    <a:pt x="6350" y="4404741"/>
                  </a:lnTo>
                  <a:lnTo>
                    <a:pt x="12700" y="4404741"/>
                  </a:lnTo>
                  <a:cubicBezTo>
                    <a:pt x="12700" y="4409694"/>
                    <a:pt x="16637" y="4413631"/>
                    <a:pt x="21590" y="4413631"/>
                  </a:cubicBezTo>
                  <a:lnTo>
                    <a:pt x="10719562" y="4413631"/>
                  </a:lnTo>
                  <a:cubicBezTo>
                    <a:pt x="10724515" y="4413631"/>
                    <a:pt x="10728452" y="4409694"/>
                    <a:pt x="10728452" y="4404741"/>
                  </a:cubicBezTo>
                  <a:lnTo>
                    <a:pt x="10728452" y="21590"/>
                  </a:lnTo>
                  <a:cubicBezTo>
                    <a:pt x="10728452" y="16637"/>
                    <a:pt x="10724515" y="12700"/>
                    <a:pt x="1071956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469636" y="3186707"/>
            <a:ext cx="632520" cy="632520"/>
            <a:chOff x="0" y="0"/>
            <a:chExt cx="843360" cy="84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43280" cy="843280"/>
            </a:xfrm>
            <a:custGeom>
              <a:avLst/>
              <a:gdLst/>
              <a:ahLst/>
              <a:cxnLst/>
              <a:rect r="r" b="b" t="t" l="l"/>
              <a:pathLst>
                <a:path h="843280" w="843280">
                  <a:moveTo>
                    <a:pt x="0" y="421640"/>
                  </a:moveTo>
                  <a:cubicBezTo>
                    <a:pt x="0" y="188849"/>
                    <a:pt x="188849" y="0"/>
                    <a:pt x="421640" y="0"/>
                  </a:cubicBezTo>
                  <a:cubicBezTo>
                    <a:pt x="654431" y="0"/>
                    <a:pt x="843280" y="188849"/>
                    <a:pt x="843280" y="421640"/>
                  </a:cubicBezTo>
                  <a:cubicBezTo>
                    <a:pt x="843280" y="654431"/>
                    <a:pt x="654431" y="843280"/>
                    <a:pt x="421640" y="843280"/>
                  </a:cubicBezTo>
                  <a:cubicBezTo>
                    <a:pt x="188849" y="843280"/>
                    <a:pt x="0" y="654558"/>
                    <a:pt x="0" y="42164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643616" y="3324969"/>
            <a:ext cx="284559" cy="355847"/>
            <a:chOff x="0" y="0"/>
            <a:chExt cx="379412" cy="474463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379349" cy="474472"/>
            </a:xfrm>
            <a:custGeom>
              <a:avLst/>
              <a:gdLst/>
              <a:ahLst/>
              <a:cxnLst/>
              <a:rect r="r" b="b" t="t" l="l"/>
              <a:pathLst>
                <a:path h="474472" w="379349">
                  <a:moveTo>
                    <a:pt x="0" y="0"/>
                  </a:moveTo>
                  <a:lnTo>
                    <a:pt x="379349" y="0"/>
                  </a:lnTo>
                  <a:lnTo>
                    <a:pt x="379349" y="474472"/>
                  </a:lnTo>
                  <a:lnTo>
                    <a:pt x="0" y="4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97" t="0" r="-713" b="1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469636" y="4020442"/>
            <a:ext cx="3477369" cy="3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Tangible Business Value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69636" y="4400104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ROI: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90% reduction in document review time.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69636" y="4811166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Accuracy: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Significantly reduces human errors.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69636" y="5222230"/>
            <a:ext cx="7605861" cy="76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Scalability: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Has the potential to handle hundreds of documents with ease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87475" y="6482655"/>
            <a:ext cx="8055917" cy="2497634"/>
            <a:chOff x="0" y="0"/>
            <a:chExt cx="10741223" cy="333017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10728452" cy="3317494"/>
            </a:xfrm>
            <a:custGeom>
              <a:avLst/>
              <a:gdLst/>
              <a:ahLst/>
              <a:cxnLst/>
              <a:rect r="r" b="b" t="t" l="l"/>
              <a:pathLst>
                <a:path h="3317494" w="1072845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713212" y="0"/>
                  </a:lnTo>
                  <a:cubicBezTo>
                    <a:pt x="10721594" y="0"/>
                    <a:pt x="10728452" y="6858"/>
                    <a:pt x="10728452" y="15240"/>
                  </a:cubicBezTo>
                  <a:lnTo>
                    <a:pt x="10728452" y="3302254"/>
                  </a:lnTo>
                  <a:cubicBezTo>
                    <a:pt x="10728452" y="3310636"/>
                    <a:pt x="10721594" y="3317494"/>
                    <a:pt x="10713212" y="3317494"/>
                  </a:cubicBezTo>
                  <a:lnTo>
                    <a:pt x="15240" y="3317494"/>
                  </a:lnTo>
                  <a:cubicBezTo>
                    <a:pt x="6858" y="3317494"/>
                    <a:pt x="0" y="3310636"/>
                    <a:pt x="0" y="3302254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741152" cy="3330194"/>
            </a:xfrm>
            <a:custGeom>
              <a:avLst/>
              <a:gdLst/>
              <a:ahLst/>
              <a:cxnLst/>
              <a:rect r="r" b="b" t="t" l="l"/>
              <a:pathLst>
                <a:path h="3330194" w="1074115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10719562" y="0"/>
                  </a:lnTo>
                  <a:lnTo>
                    <a:pt x="10719562" y="6350"/>
                  </a:lnTo>
                  <a:lnTo>
                    <a:pt x="10719562" y="0"/>
                  </a:lnTo>
                  <a:cubicBezTo>
                    <a:pt x="10731500" y="0"/>
                    <a:pt x="10741152" y="9652"/>
                    <a:pt x="10741152" y="21590"/>
                  </a:cubicBezTo>
                  <a:lnTo>
                    <a:pt x="10734802" y="21590"/>
                  </a:lnTo>
                  <a:lnTo>
                    <a:pt x="10741152" y="21590"/>
                  </a:lnTo>
                  <a:lnTo>
                    <a:pt x="10741152" y="3308604"/>
                  </a:lnTo>
                  <a:lnTo>
                    <a:pt x="10734802" y="3308604"/>
                  </a:lnTo>
                  <a:lnTo>
                    <a:pt x="10741152" y="3308604"/>
                  </a:lnTo>
                  <a:cubicBezTo>
                    <a:pt x="10741152" y="3320542"/>
                    <a:pt x="10731500" y="3330194"/>
                    <a:pt x="10719562" y="3330194"/>
                  </a:cubicBezTo>
                  <a:lnTo>
                    <a:pt x="10719562" y="3323844"/>
                  </a:lnTo>
                  <a:lnTo>
                    <a:pt x="10719562" y="3330194"/>
                  </a:lnTo>
                  <a:lnTo>
                    <a:pt x="21590" y="3330194"/>
                  </a:lnTo>
                  <a:lnTo>
                    <a:pt x="21590" y="3323844"/>
                  </a:lnTo>
                  <a:lnTo>
                    <a:pt x="21590" y="3330194"/>
                  </a:lnTo>
                  <a:cubicBezTo>
                    <a:pt x="9652" y="3330194"/>
                    <a:pt x="0" y="3320542"/>
                    <a:pt x="0" y="3308604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3308604"/>
                  </a:lnTo>
                  <a:lnTo>
                    <a:pt x="6350" y="3308604"/>
                  </a:lnTo>
                  <a:lnTo>
                    <a:pt x="12700" y="3308604"/>
                  </a:lnTo>
                  <a:cubicBezTo>
                    <a:pt x="12700" y="3313430"/>
                    <a:pt x="16637" y="3317494"/>
                    <a:pt x="21590" y="3317494"/>
                  </a:cubicBezTo>
                  <a:lnTo>
                    <a:pt x="10719562" y="3317494"/>
                  </a:lnTo>
                  <a:cubicBezTo>
                    <a:pt x="10724515" y="3317494"/>
                    <a:pt x="10728452" y="3313557"/>
                    <a:pt x="10728452" y="3308604"/>
                  </a:cubicBezTo>
                  <a:lnTo>
                    <a:pt x="10728452" y="21590"/>
                  </a:lnTo>
                  <a:cubicBezTo>
                    <a:pt x="10728452" y="16764"/>
                    <a:pt x="10724515" y="12700"/>
                    <a:pt x="1071956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12503" y="6707684"/>
            <a:ext cx="632520" cy="632520"/>
            <a:chOff x="0" y="0"/>
            <a:chExt cx="843360" cy="84336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43280" cy="843280"/>
            </a:xfrm>
            <a:custGeom>
              <a:avLst/>
              <a:gdLst/>
              <a:ahLst/>
              <a:cxnLst/>
              <a:rect r="r" b="b" t="t" l="l"/>
              <a:pathLst>
                <a:path h="843280" w="843280">
                  <a:moveTo>
                    <a:pt x="0" y="421640"/>
                  </a:moveTo>
                  <a:cubicBezTo>
                    <a:pt x="0" y="188849"/>
                    <a:pt x="188849" y="0"/>
                    <a:pt x="421640" y="0"/>
                  </a:cubicBezTo>
                  <a:cubicBezTo>
                    <a:pt x="654431" y="0"/>
                    <a:pt x="843280" y="188849"/>
                    <a:pt x="843280" y="421640"/>
                  </a:cubicBezTo>
                  <a:cubicBezTo>
                    <a:pt x="843280" y="654431"/>
                    <a:pt x="654431" y="843280"/>
                    <a:pt x="421640" y="843280"/>
                  </a:cubicBezTo>
                  <a:cubicBezTo>
                    <a:pt x="188849" y="843280"/>
                    <a:pt x="0" y="654558"/>
                    <a:pt x="0" y="42164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386482" y="6845945"/>
            <a:ext cx="284559" cy="355847"/>
            <a:chOff x="0" y="0"/>
            <a:chExt cx="379412" cy="474463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379349" cy="474472"/>
            </a:xfrm>
            <a:custGeom>
              <a:avLst/>
              <a:gdLst/>
              <a:ahLst/>
              <a:cxnLst/>
              <a:rect r="r" b="b" t="t" l="l"/>
              <a:pathLst>
                <a:path h="474472" w="379349">
                  <a:moveTo>
                    <a:pt x="0" y="0"/>
                  </a:moveTo>
                  <a:lnTo>
                    <a:pt x="379349" y="0"/>
                  </a:lnTo>
                  <a:lnTo>
                    <a:pt x="379349" y="474472"/>
                  </a:lnTo>
                  <a:lnTo>
                    <a:pt x="0" y="4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97" t="0" r="-713" b="1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12503" y="7541419"/>
            <a:ext cx="2738586" cy="3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Built for Scalability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12503" y="7921079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GitHub Repository: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Full documentation and code access.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12503" y="8332142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Dockerized Deployment: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Consistent and portable environments.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244608" y="6482655"/>
            <a:ext cx="8055917" cy="2497634"/>
            <a:chOff x="0" y="0"/>
            <a:chExt cx="10741223" cy="333017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6350" y="6350"/>
              <a:ext cx="10728452" cy="3317494"/>
            </a:xfrm>
            <a:custGeom>
              <a:avLst/>
              <a:gdLst/>
              <a:ahLst/>
              <a:cxnLst/>
              <a:rect r="r" b="b" t="t" l="l"/>
              <a:pathLst>
                <a:path h="3317494" w="1072845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713212" y="0"/>
                  </a:lnTo>
                  <a:cubicBezTo>
                    <a:pt x="10721594" y="0"/>
                    <a:pt x="10728452" y="6858"/>
                    <a:pt x="10728452" y="15240"/>
                  </a:cubicBezTo>
                  <a:lnTo>
                    <a:pt x="10728452" y="3302254"/>
                  </a:lnTo>
                  <a:cubicBezTo>
                    <a:pt x="10728452" y="3310636"/>
                    <a:pt x="10721594" y="3317494"/>
                    <a:pt x="10713212" y="3317494"/>
                  </a:cubicBezTo>
                  <a:lnTo>
                    <a:pt x="15240" y="3317494"/>
                  </a:lnTo>
                  <a:cubicBezTo>
                    <a:pt x="6858" y="3317494"/>
                    <a:pt x="0" y="3310636"/>
                    <a:pt x="0" y="3302254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741152" cy="3330194"/>
            </a:xfrm>
            <a:custGeom>
              <a:avLst/>
              <a:gdLst/>
              <a:ahLst/>
              <a:cxnLst/>
              <a:rect r="r" b="b" t="t" l="l"/>
              <a:pathLst>
                <a:path h="3330194" w="1074115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10719562" y="0"/>
                  </a:lnTo>
                  <a:lnTo>
                    <a:pt x="10719562" y="6350"/>
                  </a:lnTo>
                  <a:lnTo>
                    <a:pt x="10719562" y="0"/>
                  </a:lnTo>
                  <a:cubicBezTo>
                    <a:pt x="10731500" y="0"/>
                    <a:pt x="10741152" y="9652"/>
                    <a:pt x="10741152" y="21590"/>
                  </a:cubicBezTo>
                  <a:lnTo>
                    <a:pt x="10734802" y="21590"/>
                  </a:lnTo>
                  <a:lnTo>
                    <a:pt x="10741152" y="21590"/>
                  </a:lnTo>
                  <a:lnTo>
                    <a:pt x="10741152" y="3308604"/>
                  </a:lnTo>
                  <a:lnTo>
                    <a:pt x="10734802" y="3308604"/>
                  </a:lnTo>
                  <a:lnTo>
                    <a:pt x="10741152" y="3308604"/>
                  </a:lnTo>
                  <a:cubicBezTo>
                    <a:pt x="10741152" y="3320542"/>
                    <a:pt x="10731500" y="3330194"/>
                    <a:pt x="10719562" y="3330194"/>
                  </a:cubicBezTo>
                  <a:lnTo>
                    <a:pt x="10719562" y="3323844"/>
                  </a:lnTo>
                  <a:lnTo>
                    <a:pt x="10719562" y="3330194"/>
                  </a:lnTo>
                  <a:lnTo>
                    <a:pt x="21590" y="3330194"/>
                  </a:lnTo>
                  <a:lnTo>
                    <a:pt x="21590" y="3323844"/>
                  </a:lnTo>
                  <a:lnTo>
                    <a:pt x="21590" y="3330194"/>
                  </a:lnTo>
                  <a:cubicBezTo>
                    <a:pt x="9652" y="3330194"/>
                    <a:pt x="0" y="3320542"/>
                    <a:pt x="0" y="3308604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3308604"/>
                  </a:lnTo>
                  <a:lnTo>
                    <a:pt x="6350" y="3308604"/>
                  </a:lnTo>
                  <a:lnTo>
                    <a:pt x="12700" y="3308604"/>
                  </a:lnTo>
                  <a:cubicBezTo>
                    <a:pt x="12700" y="3313430"/>
                    <a:pt x="16637" y="3317494"/>
                    <a:pt x="21590" y="3317494"/>
                  </a:cubicBezTo>
                  <a:lnTo>
                    <a:pt x="10719562" y="3317494"/>
                  </a:lnTo>
                  <a:cubicBezTo>
                    <a:pt x="10724515" y="3317494"/>
                    <a:pt x="10728452" y="3313557"/>
                    <a:pt x="10728452" y="3308604"/>
                  </a:cubicBezTo>
                  <a:lnTo>
                    <a:pt x="10728452" y="21590"/>
                  </a:lnTo>
                  <a:cubicBezTo>
                    <a:pt x="10728452" y="16764"/>
                    <a:pt x="10724515" y="12700"/>
                    <a:pt x="1071956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9469636" y="6707684"/>
            <a:ext cx="632520" cy="632520"/>
            <a:chOff x="0" y="0"/>
            <a:chExt cx="843360" cy="84336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43280" cy="843280"/>
            </a:xfrm>
            <a:custGeom>
              <a:avLst/>
              <a:gdLst/>
              <a:ahLst/>
              <a:cxnLst/>
              <a:rect r="r" b="b" t="t" l="l"/>
              <a:pathLst>
                <a:path h="843280" w="843280">
                  <a:moveTo>
                    <a:pt x="0" y="421640"/>
                  </a:moveTo>
                  <a:cubicBezTo>
                    <a:pt x="0" y="188849"/>
                    <a:pt x="188849" y="0"/>
                    <a:pt x="421640" y="0"/>
                  </a:cubicBezTo>
                  <a:cubicBezTo>
                    <a:pt x="654431" y="0"/>
                    <a:pt x="843280" y="188849"/>
                    <a:pt x="843280" y="421640"/>
                  </a:cubicBezTo>
                  <a:cubicBezTo>
                    <a:pt x="843280" y="654431"/>
                    <a:pt x="654431" y="843280"/>
                    <a:pt x="421640" y="843280"/>
                  </a:cubicBezTo>
                  <a:cubicBezTo>
                    <a:pt x="188849" y="843280"/>
                    <a:pt x="0" y="654558"/>
                    <a:pt x="0" y="42164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9643616" y="6845945"/>
            <a:ext cx="284559" cy="355847"/>
            <a:chOff x="0" y="0"/>
            <a:chExt cx="379412" cy="474463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379349" cy="474472"/>
            </a:xfrm>
            <a:custGeom>
              <a:avLst/>
              <a:gdLst/>
              <a:ahLst/>
              <a:cxnLst/>
              <a:rect r="r" b="b" t="t" l="l"/>
              <a:pathLst>
                <a:path h="474472" w="379349">
                  <a:moveTo>
                    <a:pt x="0" y="0"/>
                  </a:moveTo>
                  <a:lnTo>
                    <a:pt x="379349" y="0"/>
                  </a:lnTo>
                  <a:lnTo>
                    <a:pt x="379349" y="474472"/>
                  </a:lnTo>
                  <a:lnTo>
                    <a:pt x="0" y="4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97" t="0" r="-713" b="1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9469636" y="7541419"/>
            <a:ext cx="3075385" cy="3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Partnership Potential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69636" y="7921079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API Integration: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Easy embedding into existing workflows.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469636" y="8332142"/>
            <a:ext cx="7605861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Multi-Tenant SaaS:</a:t>
            </a:r>
            <a:r>
              <a:rPr lang="en-US" sz="16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Supports diverse client needs.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864448" y="3767435"/>
            <a:ext cx="8559105" cy="110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5"/>
              </a:lnSpc>
            </a:pPr>
            <a:r>
              <a:rPr lang="en-US" sz="668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152132"/>
            <a:ext cx="16303526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Team ERROR-404 | Jodhpur Institute of Engineering and Technology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796975"/>
            <a:ext cx="5892105" cy="75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918990"/>
            <a:ext cx="16303526" cy="151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We are AI and machine learning enthusiasts from </a:t>
            </a:r>
            <a:r>
              <a:rPr lang="en-US" sz="2312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Jodhpur Institute of Engineering and Technology</a:t>
            </a:r>
            <a:r>
              <a:rPr lang="en-US" sz="23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(Batch 2027), passionate about designing scalable, real-world solutions for complex challenges. Our expertise spans </a:t>
            </a:r>
            <a:r>
              <a:rPr lang="en-US" sz="2312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computer vision</a:t>
            </a:r>
            <a:r>
              <a:rPr lang="en-US" sz="23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312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reinforcement learning</a:t>
            </a:r>
            <a:r>
              <a:rPr lang="en-US" sz="23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312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LLMs</a:t>
            </a:r>
            <a:r>
              <a:rPr lang="en-US" sz="23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, and </a:t>
            </a:r>
            <a:r>
              <a:rPr lang="en-US" sz="2312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robust system design</a:t>
            </a:r>
            <a:r>
              <a:rPr lang="en-US" sz="23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782169"/>
            <a:ext cx="2946052" cy="3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Members: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4508748"/>
            <a:ext cx="16313051" cy="868115"/>
            <a:chOff x="0" y="0"/>
            <a:chExt cx="21750735" cy="11574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1737954" cy="1144778"/>
            </a:xfrm>
            <a:custGeom>
              <a:avLst/>
              <a:gdLst/>
              <a:ahLst/>
              <a:cxnLst/>
              <a:rect r="r" b="b" t="t" l="l"/>
              <a:pathLst>
                <a:path h="1144778" w="21737954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21722587" y="0"/>
                  </a:lnTo>
                  <a:cubicBezTo>
                    <a:pt x="21731097" y="0"/>
                    <a:pt x="21737954" y="6858"/>
                    <a:pt x="21737954" y="15240"/>
                  </a:cubicBezTo>
                  <a:lnTo>
                    <a:pt x="21737954" y="1129538"/>
                  </a:lnTo>
                  <a:cubicBezTo>
                    <a:pt x="21737954" y="1137920"/>
                    <a:pt x="21731097" y="1144778"/>
                    <a:pt x="21722587" y="1144778"/>
                  </a:cubicBezTo>
                  <a:lnTo>
                    <a:pt x="15367" y="1144778"/>
                  </a:lnTo>
                  <a:cubicBezTo>
                    <a:pt x="6858" y="1144778"/>
                    <a:pt x="0" y="1137920"/>
                    <a:pt x="0" y="112953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50654" cy="1157478"/>
            </a:xfrm>
            <a:custGeom>
              <a:avLst/>
              <a:gdLst/>
              <a:ahLst/>
              <a:cxnLst/>
              <a:rect r="r" b="b" t="t" l="l"/>
              <a:pathLst>
                <a:path h="1157478" w="21750654">
                  <a:moveTo>
                    <a:pt x="0" y="21590"/>
                  </a:moveTo>
                  <a:cubicBezTo>
                    <a:pt x="0" y="9652"/>
                    <a:pt x="9779" y="0"/>
                    <a:pt x="21717" y="0"/>
                  </a:cubicBezTo>
                  <a:lnTo>
                    <a:pt x="21728937" y="0"/>
                  </a:lnTo>
                  <a:lnTo>
                    <a:pt x="21728937" y="6350"/>
                  </a:lnTo>
                  <a:lnTo>
                    <a:pt x="21728937" y="0"/>
                  </a:lnTo>
                  <a:cubicBezTo>
                    <a:pt x="21740876" y="0"/>
                    <a:pt x="21750654" y="9652"/>
                    <a:pt x="21750654" y="21590"/>
                  </a:cubicBezTo>
                  <a:lnTo>
                    <a:pt x="21744304" y="21590"/>
                  </a:lnTo>
                  <a:lnTo>
                    <a:pt x="21750654" y="21590"/>
                  </a:lnTo>
                  <a:lnTo>
                    <a:pt x="21750654" y="1135888"/>
                  </a:lnTo>
                  <a:lnTo>
                    <a:pt x="21744304" y="1135888"/>
                  </a:lnTo>
                  <a:lnTo>
                    <a:pt x="21750654" y="1135888"/>
                  </a:lnTo>
                  <a:cubicBezTo>
                    <a:pt x="21750654" y="1147826"/>
                    <a:pt x="21740876" y="1157478"/>
                    <a:pt x="21728937" y="1157478"/>
                  </a:cubicBezTo>
                  <a:lnTo>
                    <a:pt x="21728937" y="1151128"/>
                  </a:lnTo>
                  <a:lnTo>
                    <a:pt x="21728937" y="1157478"/>
                  </a:lnTo>
                  <a:lnTo>
                    <a:pt x="21717" y="1157478"/>
                  </a:lnTo>
                  <a:lnTo>
                    <a:pt x="21717" y="1151128"/>
                  </a:lnTo>
                  <a:lnTo>
                    <a:pt x="21717" y="1157478"/>
                  </a:lnTo>
                  <a:cubicBezTo>
                    <a:pt x="9779" y="1157478"/>
                    <a:pt x="0" y="1147826"/>
                    <a:pt x="0" y="113588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1135888"/>
                  </a:lnTo>
                  <a:lnTo>
                    <a:pt x="6350" y="1135888"/>
                  </a:lnTo>
                  <a:lnTo>
                    <a:pt x="12700" y="1135888"/>
                  </a:lnTo>
                  <a:cubicBezTo>
                    <a:pt x="12700" y="1140714"/>
                    <a:pt x="16637" y="1144778"/>
                    <a:pt x="21717" y="1144778"/>
                  </a:cubicBezTo>
                  <a:lnTo>
                    <a:pt x="21728937" y="1144778"/>
                  </a:lnTo>
                  <a:cubicBezTo>
                    <a:pt x="21734018" y="1144778"/>
                    <a:pt x="21737954" y="1140714"/>
                    <a:pt x="21737954" y="1135888"/>
                  </a:cubicBezTo>
                  <a:lnTo>
                    <a:pt x="21737954" y="21590"/>
                  </a:lnTo>
                  <a:cubicBezTo>
                    <a:pt x="21737954" y="16764"/>
                    <a:pt x="21734018" y="12700"/>
                    <a:pt x="21728937" y="12700"/>
                  </a:cubicBezTo>
                  <a:lnTo>
                    <a:pt x="21717" y="12700"/>
                  </a:lnTo>
                  <a:lnTo>
                    <a:pt x="21717" y="6350"/>
                  </a:lnTo>
                  <a:lnTo>
                    <a:pt x="21717" y="12700"/>
                  </a:lnTo>
                  <a:cubicBezTo>
                    <a:pt x="16637" y="12700"/>
                    <a:pt x="12700" y="16764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01762" y="4523035"/>
            <a:ext cx="5428060" cy="839540"/>
            <a:chOff x="0" y="0"/>
            <a:chExt cx="7237413" cy="11193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37476" cy="1119378"/>
            </a:xfrm>
            <a:custGeom>
              <a:avLst/>
              <a:gdLst/>
              <a:ahLst/>
              <a:cxnLst/>
              <a:rect r="r" b="b" t="t" l="l"/>
              <a:pathLst>
                <a:path h="1119378" w="7237476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222236" y="0"/>
                  </a:lnTo>
                  <a:cubicBezTo>
                    <a:pt x="7230618" y="0"/>
                    <a:pt x="7237476" y="6858"/>
                    <a:pt x="7237476" y="15240"/>
                  </a:cubicBezTo>
                  <a:lnTo>
                    <a:pt x="7237476" y="1104138"/>
                  </a:lnTo>
                  <a:cubicBezTo>
                    <a:pt x="7237476" y="1112520"/>
                    <a:pt x="7230618" y="1119378"/>
                    <a:pt x="7222236" y="1119378"/>
                  </a:cubicBezTo>
                  <a:lnTo>
                    <a:pt x="15240" y="1119378"/>
                  </a:lnTo>
                  <a:cubicBezTo>
                    <a:pt x="6858" y="1119378"/>
                    <a:pt x="0" y="1112520"/>
                    <a:pt x="0" y="110413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42691" y="4749105"/>
            <a:ext cx="2946052" cy="3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Apaar Mathur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29821" y="4523035"/>
            <a:ext cx="5428209" cy="839540"/>
            <a:chOff x="0" y="0"/>
            <a:chExt cx="7237612" cy="11193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37603" cy="1119378"/>
            </a:xfrm>
            <a:custGeom>
              <a:avLst/>
              <a:gdLst/>
              <a:ahLst/>
              <a:cxnLst/>
              <a:rect r="r" b="b" t="t" l="l"/>
              <a:pathLst>
                <a:path h="1119378" w="7237603">
                  <a:moveTo>
                    <a:pt x="0" y="0"/>
                  </a:moveTo>
                  <a:lnTo>
                    <a:pt x="7237603" y="0"/>
                  </a:lnTo>
                  <a:lnTo>
                    <a:pt x="7237603" y="1119378"/>
                  </a:lnTo>
                  <a:lnTo>
                    <a:pt x="0" y="1119378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429821" y="4523035"/>
            <a:ext cx="28575" cy="839540"/>
            <a:chOff x="0" y="0"/>
            <a:chExt cx="38100" cy="11193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00" cy="1119378"/>
            </a:xfrm>
            <a:custGeom>
              <a:avLst/>
              <a:gdLst/>
              <a:ahLst/>
              <a:cxnLst/>
              <a:rect r="r" b="b" t="t" l="l"/>
              <a:pathLst>
                <a:path h="1119378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1104138"/>
                  </a:lnTo>
                  <a:cubicBezTo>
                    <a:pt x="38100" y="1112520"/>
                    <a:pt x="31242" y="1119378"/>
                    <a:pt x="22860" y="1119378"/>
                  </a:cubicBezTo>
                  <a:lnTo>
                    <a:pt x="15240" y="1119378"/>
                  </a:lnTo>
                  <a:cubicBezTo>
                    <a:pt x="6858" y="1119378"/>
                    <a:pt x="0" y="1112520"/>
                    <a:pt x="0" y="1104138"/>
                  </a:cubicBezTo>
                  <a:close/>
                </a:path>
              </a:pathLst>
            </a:custGeom>
            <a:solidFill>
              <a:srgbClr val="2E2F3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670899" y="4749105"/>
            <a:ext cx="2946052" cy="3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Daksh Sharma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858030" y="4523035"/>
            <a:ext cx="5428209" cy="839540"/>
            <a:chOff x="0" y="0"/>
            <a:chExt cx="7237612" cy="11193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37603" cy="1119378"/>
            </a:xfrm>
            <a:custGeom>
              <a:avLst/>
              <a:gdLst/>
              <a:ahLst/>
              <a:cxnLst/>
              <a:rect r="r" b="b" t="t" l="l"/>
              <a:pathLst>
                <a:path h="1119378" w="7237603">
                  <a:moveTo>
                    <a:pt x="0" y="0"/>
                  </a:moveTo>
                  <a:lnTo>
                    <a:pt x="7237603" y="0"/>
                  </a:lnTo>
                  <a:lnTo>
                    <a:pt x="7237603" y="1119378"/>
                  </a:lnTo>
                  <a:lnTo>
                    <a:pt x="0" y="1119378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858030" y="4523035"/>
            <a:ext cx="28575" cy="839540"/>
            <a:chOff x="0" y="0"/>
            <a:chExt cx="38100" cy="11193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00" cy="1119378"/>
            </a:xfrm>
            <a:custGeom>
              <a:avLst/>
              <a:gdLst/>
              <a:ahLst/>
              <a:cxnLst/>
              <a:rect r="r" b="b" t="t" l="l"/>
              <a:pathLst>
                <a:path h="1119378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1104138"/>
                  </a:lnTo>
                  <a:cubicBezTo>
                    <a:pt x="38100" y="1112520"/>
                    <a:pt x="31242" y="1119378"/>
                    <a:pt x="22860" y="1119378"/>
                  </a:cubicBezTo>
                  <a:lnTo>
                    <a:pt x="15240" y="1119378"/>
                  </a:lnTo>
                  <a:cubicBezTo>
                    <a:pt x="6858" y="1119378"/>
                    <a:pt x="0" y="1112520"/>
                    <a:pt x="0" y="1104138"/>
                  </a:cubicBezTo>
                  <a:close/>
                </a:path>
              </a:pathLst>
            </a:custGeom>
            <a:solidFill>
              <a:srgbClr val="2E2F3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099107" y="4749105"/>
            <a:ext cx="2946052" cy="3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Aryan Jain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77950" y="5622875"/>
            <a:ext cx="8062466" cy="3862388"/>
            <a:chOff x="0" y="0"/>
            <a:chExt cx="10749955" cy="51498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10711815" cy="5111750"/>
            </a:xfrm>
            <a:custGeom>
              <a:avLst/>
              <a:gdLst/>
              <a:ahLst/>
              <a:cxnLst/>
              <a:rect r="r" b="b" t="t" l="l"/>
              <a:pathLst>
                <a:path h="5111750" w="10711815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696575" y="0"/>
                  </a:lnTo>
                  <a:cubicBezTo>
                    <a:pt x="10705084" y="0"/>
                    <a:pt x="10711815" y="6858"/>
                    <a:pt x="10711815" y="15240"/>
                  </a:cubicBezTo>
                  <a:lnTo>
                    <a:pt x="10711815" y="5096510"/>
                  </a:lnTo>
                  <a:cubicBezTo>
                    <a:pt x="10711815" y="5104892"/>
                    <a:pt x="10704957" y="5111750"/>
                    <a:pt x="10696575" y="5111750"/>
                  </a:cubicBezTo>
                  <a:lnTo>
                    <a:pt x="15240" y="5111750"/>
                  </a:lnTo>
                  <a:cubicBezTo>
                    <a:pt x="6731" y="5111750"/>
                    <a:pt x="0" y="5104892"/>
                    <a:pt x="0" y="5096510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49915" cy="5149850"/>
            </a:xfrm>
            <a:custGeom>
              <a:avLst/>
              <a:gdLst/>
              <a:ahLst/>
              <a:cxnLst/>
              <a:rect r="r" b="b" t="t" l="l"/>
              <a:pathLst>
                <a:path h="5149850" w="10749915">
                  <a:moveTo>
                    <a:pt x="0" y="34290"/>
                  </a:moveTo>
                  <a:cubicBezTo>
                    <a:pt x="0" y="15240"/>
                    <a:pt x="15494" y="0"/>
                    <a:pt x="34290" y="0"/>
                  </a:cubicBezTo>
                  <a:lnTo>
                    <a:pt x="10715625" y="0"/>
                  </a:lnTo>
                  <a:lnTo>
                    <a:pt x="10715625" y="19050"/>
                  </a:lnTo>
                  <a:lnTo>
                    <a:pt x="10715625" y="0"/>
                  </a:lnTo>
                  <a:cubicBezTo>
                    <a:pt x="10734548" y="0"/>
                    <a:pt x="10749915" y="15240"/>
                    <a:pt x="10749915" y="34290"/>
                  </a:cubicBezTo>
                  <a:lnTo>
                    <a:pt x="10730865" y="34290"/>
                  </a:lnTo>
                  <a:lnTo>
                    <a:pt x="10749915" y="34290"/>
                  </a:lnTo>
                  <a:lnTo>
                    <a:pt x="10749915" y="5115560"/>
                  </a:lnTo>
                  <a:lnTo>
                    <a:pt x="10730865" y="5115560"/>
                  </a:lnTo>
                  <a:lnTo>
                    <a:pt x="10749915" y="5115560"/>
                  </a:lnTo>
                  <a:cubicBezTo>
                    <a:pt x="10749915" y="5134610"/>
                    <a:pt x="10734421" y="5149850"/>
                    <a:pt x="10715625" y="5149850"/>
                  </a:cubicBezTo>
                  <a:lnTo>
                    <a:pt x="10715625" y="5130800"/>
                  </a:lnTo>
                  <a:lnTo>
                    <a:pt x="10715625" y="5149850"/>
                  </a:lnTo>
                  <a:lnTo>
                    <a:pt x="34290" y="5149850"/>
                  </a:lnTo>
                  <a:lnTo>
                    <a:pt x="34290" y="5130800"/>
                  </a:lnTo>
                  <a:lnTo>
                    <a:pt x="34290" y="5149850"/>
                  </a:lnTo>
                  <a:cubicBezTo>
                    <a:pt x="15367" y="5149850"/>
                    <a:pt x="0" y="5134610"/>
                    <a:pt x="0" y="5115560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5115560"/>
                  </a:lnTo>
                  <a:lnTo>
                    <a:pt x="19050" y="5115560"/>
                  </a:lnTo>
                  <a:lnTo>
                    <a:pt x="38100" y="5115560"/>
                  </a:lnTo>
                  <a:cubicBezTo>
                    <a:pt x="38100" y="5113401"/>
                    <a:pt x="36322" y="5111750"/>
                    <a:pt x="34290" y="5111750"/>
                  </a:cubicBezTo>
                  <a:lnTo>
                    <a:pt x="10715625" y="5111750"/>
                  </a:lnTo>
                  <a:cubicBezTo>
                    <a:pt x="10713593" y="5111750"/>
                    <a:pt x="10711815" y="5113401"/>
                    <a:pt x="10711815" y="5115560"/>
                  </a:cubicBezTo>
                  <a:lnTo>
                    <a:pt x="10711815" y="34290"/>
                  </a:lnTo>
                  <a:cubicBezTo>
                    <a:pt x="10711815" y="36449"/>
                    <a:pt x="10713593" y="38100"/>
                    <a:pt x="10715625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322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56407" y="5882282"/>
            <a:ext cx="3535264" cy="46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6407" y="6389191"/>
            <a:ext cx="7505551" cy="122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Fluxion:</a:t>
            </a: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AI-powered traffic management system using </a:t>
            </a:r>
            <a:r>
              <a:rPr lang="en-US" b="true" sz="1812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computer vision, RL, and RNNs</a:t>
            </a: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to </a:t>
            </a:r>
            <a:r>
              <a:rPr lang="en-US" b="true" sz="1812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predict congestion and dynamically optimize traffic signals in real time</a:t>
            </a: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6407" y="7603034"/>
            <a:ext cx="7505551" cy="160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RAG Pipeline:</a:t>
            </a: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Multimodal financial report analysis using </a:t>
            </a:r>
            <a:r>
              <a:rPr lang="en-US" b="true" sz="1812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Claude Sonet 3.5</a:t>
            </a: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-US" b="true" sz="1812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Pathway</a:t>
            </a: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, integrating structured and unstructured data for rapid, insightful analysis via a </a:t>
            </a:r>
            <a:r>
              <a:rPr lang="en-US" b="true" sz="1812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Streamlit</a:t>
            </a: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interface.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247435" y="5622875"/>
            <a:ext cx="8062615" cy="3862388"/>
            <a:chOff x="0" y="0"/>
            <a:chExt cx="10750153" cy="51498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10711942" cy="5111750"/>
            </a:xfrm>
            <a:custGeom>
              <a:avLst/>
              <a:gdLst/>
              <a:ahLst/>
              <a:cxnLst/>
              <a:rect r="r" b="b" t="t" l="l"/>
              <a:pathLst>
                <a:path h="5111750" w="1071194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696702" y="0"/>
                  </a:lnTo>
                  <a:cubicBezTo>
                    <a:pt x="10705211" y="0"/>
                    <a:pt x="10711942" y="6858"/>
                    <a:pt x="10711942" y="15240"/>
                  </a:cubicBezTo>
                  <a:lnTo>
                    <a:pt x="10711942" y="5096510"/>
                  </a:lnTo>
                  <a:cubicBezTo>
                    <a:pt x="10711942" y="5104892"/>
                    <a:pt x="10705084" y="5111750"/>
                    <a:pt x="10696702" y="5111750"/>
                  </a:cubicBezTo>
                  <a:lnTo>
                    <a:pt x="15240" y="5111750"/>
                  </a:lnTo>
                  <a:cubicBezTo>
                    <a:pt x="6731" y="5111750"/>
                    <a:pt x="0" y="5104892"/>
                    <a:pt x="0" y="5096510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750042" cy="5149850"/>
            </a:xfrm>
            <a:custGeom>
              <a:avLst/>
              <a:gdLst/>
              <a:ahLst/>
              <a:cxnLst/>
              <a:rect r="r" b="b" t="t" l="l"/>
              <a:pathLst>
                <a:path h="5149850" w="10750042">
                  <a:moveTo>
                    <a:pt x="0" y="34290"/>
                  </a:moveTo>
                  <a:cubicBezTo>
                    <a:pt x="0" y="15240"/>
                    <a:pt x="15494" y="0"/>
                    <a:pt x="34290" y="0"/>
                  </a:cubicBezTo>
                  <a:lnTo>
                    <a:pt x="10715752" y="0"/>
                  </a:lnTo>
                  <a:lnTo>
                    <a:pt x="10715752" y="19050"/>
                  </a:lnTo>
                  <a:lnTo>
                    <a:pt x="10715752" y="0"/>
                  </a:lnTo>
                  <a:cubicBezTo>
                    <a:pt x="10734675" y="0"/>
                    <a:pt x="10750042" y="15240"/>
                    <a:pt x="10750042" y="34290"/>
                  </a:cubicBezTo>
                  <a:lnTo>
                    <a:pt x="10730992" y="34290"/>
                  </a:lnTo>
                  <a:lnTo>
                    <a:pt x="10750042" y="34290"/>
                  </a:lnTo>
                  <a:lnTo>
                    <a:pt x="10750042" y="5115560"/>
                  </a:lnTo>
                  <a:lnTo>
                    <a:pt x="10730992" y="5115560"/>
                  </a:lnTo>
                  <a:lnTo>
                    <a:pt x="10750042" y="5115560"/>
                  </a:lnTo>
                  <a:cubicBezTo>
                    <a:pt x="10750042" y="5134610"/>
                    <a:pt x="10734548" y="5149850"/>
                    <a:pt x="10715752" y="5149850"/>
                  </a:cubicBezTo>
                  <a:lnTo>
                    <a:pt x="10715752" y="5130800"/>
                  </a:lnTo>
                  <a:lnTo>
                    <a:pt x="10715752" y="5149850"/>
                  </a:lnTo>
                  <a:lnTo>
                    <a:pt x="34290" y="5149850"/>
                  </a:lnTo>
                  <a:lnTo>
                    <a:pt x="34290" y="5130800"/>
                  </a:lnTo>
                  <a:lnTo>
                    <a:pt x="34290" y="5149850"/>
                  </a:lnTo>
                  <a:cubicBezTo>
                    <a:pt x="15367" y="5149850"/>
                    <a:pt x="0" y="5134610"/>
                    <a:pt x="0" y="5115560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5115560"/>
                  </a:lnTo>
                  <a:lnTo>
                    <a:pt x="19050" y="5115560"/>
                  </a:lnTo>
                  <a:lnTo>
                    <a:pt x="38100" y="5115560"/>
                  </a:lnTo>
                  <a:cubicBezTo>
                    <a:pt x="38100" y="5113401"/>
                    <a:pt x="36322" y="5111750"/>
                    <a:pt x="34290" y="5111750"/>
                  </a:cubicBezTo>
                  <a:lnTo>
                    <a:pt x="10715752" y="5111750"/>
                  </a:lnTo>
                  <a:cubicBezTo>
                    <a:pt x="10713720" y="5111750"/>
                    <a:pt x="10711942" y="5113401"/>
                    <a:pt x="10711942" y="5115560"/>
                  </a:cubicBezTo>
                  <a:lnTo>
                    <a:pt x="10711942" y="34290"/>
                  </a:lnTo>
                  <a:cubicBezTo>
                    <a:pt x="10711942" y="36449"/>
                    <a:pt x="10713720" y="38100"/>
                    <a:pt x="10715752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322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525892" y="5882282"/>
            <a:ext cx="3535264" cy="46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Hackathons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25892" y="6389191"/>
            <a:ext cx="7505700" cy="122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Runner-up | Smart India Hackathon 2024</a:t>
            </a: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– Recognized by the Ministry of Education’s Innovation Cell for our innovative, real-time traffic management solution.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25892" y="7603034"/>
            <a:ext cx="7505700" cy="122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Participant | LNMHACKS 7.0 (2025)</a:t>
            </a: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– Showcased advanced AI-driven document processing workflows to peers and industry experts.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622203"/>
            <a:ext cx="16303526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Statement: Intelligent Document Query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582716"/>
            <a:ext cx="16303526" cy="3072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This project aims to build an </a:t>
            </a:r>
            <a:r>
              <a:rPr lang="en-US" sz="2437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LLM-powered intelligent query-retrieval system</a:t>
            </a:r>
            <a:r>
              <a:rPr lang="en-US" sz="2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that can process large, complex documents—such as PDFs, DOCX, emails, and contracts—and answer </a:t>
            </a:r>
            <a:r>
              <a:rPr lang="en-US" sz="2437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natural language queries</a:t>
            </a:r>
            <a:r>
              <a:rPr lang="en-US" sz="2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with precision. Designed for insurance, legal, HR, and compliance domains, it uses </a:t>
            </a:r>
            <a:r>
              <a:rPr lang="en-US" sz="2437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semantic search</a:t>
            </a:r>
            <a:r>
              <a:rPr lang="en-US" sz="2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437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clause retrieval</a:t>
            </a:r>
            <a:r>
              <a:rPr lang="en-US" sz="2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, and </a:t>
            </a:r>
            <a:r>
              <a:rPr lang="en-US" sz="2437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explainable reasoning</a:t>
            </a:r>
            <a:r>
              <a:rPr lang="en-US" sz="2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to deliver accurate, structured JSON responses. For example, given </a:t>
            </a:r>
            <a:r>
              <a:rPr lang="en-US" sz="2437" i="true">
                <a:solidFill>
                  <a:srgbClr val="151617"/>
                </a:solidFill>
                <a:latin typeface="Arimo Italics"/>
                <a:ea typeface="Arimo Italics"/>
                <a:cs typeface="Arimo Italics"/>
                <a:sym typeface="Arimo Italics"/>
              </a:rPr>
              <a:t>“Does this policy cover knee surgery, and what are the conditions?”</a:t>
            </a:r>
            <a:r>
              <a:rPr lang="en-US" sz="2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, the system pinpoints the relevant clauses, explains its decision, and outputs results ready for both human review and system integration.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91171" y="788045"/>
            <a:ext cx="14305509" cy="78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Overview: Production-Ready RAG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849488"/>
            <a:ext cx="16303526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Our solution is a comprehensive Retrieval-Augmented Generation (RAG) system designed for intelligent document analysis, robustly deployed on the Google Cloud Platform. This architecture ensures high availability, scalability, and performance, making it suitable for enterprise-level applications.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5182195"/>
            <a:ext cx="16303526" cy="28575"/>
            <a:chOff x="0" y="0"/>
            <a:chExt cx="21738035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38081" cy="38100"/>
            </a:xfrm>
            <a:custGeom>
              <a:avLst/>
              <a:gdLst/>
              <a:ahLst/>
              <a:cxnLst/>
              <a:rect r="r" b="b" t="t" l="l"/>
              <a:pathLst>
                <a:path h="38100" w="21738081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1722842" y="0"/>
                  </a:lnTo>
                  <a:cubicBezTo>
                    <a:pt x="21731224" y="0"/>
                    <a:pt x="21738081" y="6858"/>
                    <a:pt x="21738081" y="15240"/>
                  </a:cubicBezTo>
                  <a:lnTo>
                    <a:pt x="21738081" y="22860"/>
                  </a:lnTo>
                  <a:cubicBezTo>
                    <a:pt x="21738081" y="31242"/>
                    <a:pt x="21731224" y="38100"/>
                    <a:pt x="21722842" y="38100"/>
                  </a:cubicBezTo>
                  <a:lnTo>
                    <a:pt x="15240" y="38100"/>
                  </a:lnTo>
                  <a:cubicBezTo>
                    <a:pt x="6858" y="38100"/>
                    <a:pt x="0" y="31242"/>
                    <a:pt x="0" y="2286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899619" y="4438055"/>
            <a:ext cx="28575" cy="744141"/>
            <a:chOff x="0" y="0"/>
            <a:chExt cx="38100" cy="9921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00" cy="992251"/>
            </a:xfrm>
            <a:custGeom>
              <a:avLst/>
              <a:gdLst/>
              <a:ahLst/>
              <a:cxnLst/>
              <a:rect r="r" b="b" t="t" l="l"/>
              <a:pathLst>
                <a:path h="992251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977011"/>
                  </a:lnTo>
                  <a:cubicBezTo>
                    <a:pt x="38100" y="985393"/>
                    <a:pt x="31242" y="992251"/>
                    <a:pt x="22860" y="992251"/>
                  </a:cubicBezTo>
                  <a:lnTo>
                    <a:pt x="15240" y="992251"/>
                  </a:lnTo>
                  <a:cubicBezTo>
                    <a:pt x="6858" y="992251"/>
                    <a:pt x="0" y="985393"/>
                    <a:pt x="0" y="977011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630091" y="4898380"/>
            <a:ext cx="567630" cy="567630"/>
            <a:chOff x="0" y="0"/>
            <a:chExt cx="756840" cy="756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28853" y="0"/>
                  </a:lnTo>
                  <a:cubicBezTo>
                    <a:pt x="737235" y="0"/>
                    <a:pt x="744093" y="6858"/>
                    <a:pt x="744093" y="15240"/>
                  </a:cubicBezTo>
                  <a:lnTo>
                    <a:pt x="744093" y="728853"/>
                  </a:lnTo>
                  <a:cubicBezTo>
                    <a:pt x="744093" y="737235"/>
                    <a:pt x="737235" y="744093"/>
                    <a:pt x="728853" y="744093"/>
                  </a:cubicBezTo>
                  <a:lnTo>
                    <a:pt x="15240" y="744093"/>
                  </a:lnTo>
                  <a:cubicBezTo>
                    <a:pt x="6858" y="744093"/>
                    <a:pt x="0" y="737235"/>
                    <a:pt x="0" y="72885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35203" y="0"/>
                  </a:lnTo>
                  <a:lnTo>
                    <a:pt x="735203" y="6350"/>
                  </a:lnTo>
                  <a:lnTo>
                    <a:pt x="735203" y="0"/>
                  </a:lnTo>
                  <a:cubicBezTo>
                    <a:pt x="747141" y="0"/>
                    <a:pt x="756793" y="9652"/>
                    <a:pt x="756793" y="21590"/>
                  </a:cubicBezTo>
                  <a:lnTo>
                    <a:pt x="750443" y="21590"/>
                  </a:lnTo>
                  <a:lnTo>
                    <a:pt x="756793" y="21590"/>
                  </a:lnTo>
                  <a:lnTo>
                    <a:pt x="756793" y="735203"/>
                  </a:lnTo>
                  <a:lnTo>
                    <a:pt x="750443" y="735203"/>
                  </a:lnTo>
                  <a:lnTo>
                    <a:pt x="756793" y="735203"/>
                  </a:lnTo>
                  <a:cubicBezTo>
                    <a:pt x="756793" y="747141"/>
                    <a:pt x="747141" y="756793"/>
                    <a:pt x="735203" y="756793"/>
                  </a:cubicBezTo>
                  <a:lnTo>
                    <a:pt x="735203" y="750443"/>
                  </a:lnTo>
                  <a:lnTo>
                    <a:pt x="735203" y="756793"/>
                  </a:lnTo>
                  <a:lnTo>
                    <a:pt x="21590" y="756793"/>
                  </a:lnTo>
                  <a:lnTo>
                    <a:pt x="21590" y="750443"/>
                  </a:lnTo>
                  <a:lnTo>
                    <a:pt x="21590" y="756793"/>
                  </a:lnTo>
                  <a:cubicBezTo>
                    <a:pt x="9652" y="756793"/>
                    <a:pt x="0" y="747141"/>
                    <a:pt x="0" y="73520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35203"/>
                  </a:lnTo>
                  <a:lnTo>
                    <a:pt x="6350" y="735203"/>
                  </a:lnTo>
                  <a:lnTo>
                    <a:pt x="12700" y="735203"/>
                  </a:lnTo>
                  <a:cubicBezTo>
                    <a:pt x="12700" y="740156"/>
                    <a:pt x="16637" y="744093"/>
                    <a:pt x="21590" y="744093"/>
                  </a:cubicBezTo>
                  <a:lnTo>
                    <a:pt x="735203" y="744093"/>
                  </a:lnTo>
                  <a:cubicBezTo>
                    <a:pt x="740156" y="744093"/>
                    <a:pt x="744093" y="740156"/>
                    <a:pt x="744093" y="735203"/>
                  </a:cubicBezTo>
                  <a:lnTo>
                    <a:pt x="744093" y="21590"/>
                  </a:lnTo>
                  <a:cubicBezTo>
                    <a:pt x="744093" y="16637"/>
                    <a:pt x="740156" y="12700"/>
                    <a:pt x="73520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727871" y="5006801"/>
            <a:ext cx="372070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0185" y="3414564"/>
            <a:ext cx="3347442" cy="77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 Ingestion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976217" y="5182195"/>
            <a:ext cx="28575" cy="744141"/>
            <a:chOff x="0" y="0"/>
            <a:chExt cx="38100" cy="9921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00" cy="992251"/>
            </a:xfrm>
            <a:custGeom>
              <a:avLst/>
              <a:gdLst/>
              <a:ahLst/>
              <a:cxnLst/>
              <a:rect r="r" b="b" t="t" l="l"/>
              <a:pathLst>
                <a:path h="992251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977011"/>
                  </a:lnTo>
                  <a:cubicBezTo>
                    <a:pt x="38100" y="985393"/>
                    <a:pt x="31242" y="992251"/>
                    <a:pt x="22860" y="992251"/>
                  </a:cubicBezTo>
                  <a:lnTo>
                    <a:pt x="15240" y="992251"/>
                  </a:lnTo>
                  <a:cubicBezTo>
                    <a:pt x="6858" y="992251"/>
                    <a:pt x="0" y="985393"/>
                    <a:pt x="0" y="977011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706690" y="4898380"/>
            <a:ext cx="567630" cy="567630"/>
            <a:chOff x="0" y="0"/>
            <a:chExt cx="756840" cy="7568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28853" y="0"/>
                  </a:lnTo>
                  <a:cubicBezTo>
                    <a:pt x="737235" y="0"/>
                    <a:pt x="744093" y="6858"/>
                    <a:pt x="744093" y="15240"/>
                  </a:cubicBezTo>
                  <a:lnTo>
                    <a:pt x="744093" y="728853"/>
                  </a:lnTo>
                  <a:cubicBezTo>
                    <a:pt x="744093" y="737235"/>
                    <a:pt x="737235" y="744093"/>
                    <a:pt x="728853" y="744093"/>
                  </a:cubicBezTo>
                  <a:lnTo>
                    <a:pt x="15240" y="744093"/>
                  </a:lnTo>
                  <a:cubicBezTo>
                    <a:pt x="6858" y="744093"/>
                    <a:pt x="0" y="737235"/>
                    <a:pt x="0" y="72885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35203" y="0"/>
                  </a:lnTo>
                  <a:lnTo>
                    <a:pt x="735203" y="6350"/>
                  </a:lnTo>
                  <a:lnTo>
                    <a:pt x="735203" y="0"/>
                  </a:lnTo>
                  <a:cubicBezTo>
                    <a:pt x="747141" y="0"/>
                    <a:pt x="756793" y="9652"/>
                    <a:pt x="756793" y="21590"/>
                  </a:cubicBezTo>
                  <a:lnTo>
                    <a:pt x="750443" y="21590"/>
                  </a:lnTo>
                  <a:lnTo>
                    <a:pt x="756793" y="21590"/>
                  </a:lnTo>
                  <a:lnTo>
                    <a:pt x="756793" y="735203"/>
                  </a:lnTo>
                  <a:lnTo>
                    <a:pt x="750443" y="735203"/>
                  </a:lnTo>
                  <a:lnTo>
                    <a:pt x="756793" y="735203"/>
                  </a:lnTo>
                  <a:cubicBezTo>
                    <a:pt x="756793" y="747141"/>
                    <a:pt x="747141" y="756793"/>
                    <a:pt x="735203" y="756793"/>
                  </a:cubicBezTo>
                  <a:lnTo>
                    <a:pt x="735203" y="750443"/>
                  </a:lnTo>
                  <a:lnTo>
                    <a:pt x="735203" y="756793"/>
                  </a:lnTo>
                  <a:lnTo>
                    <a:pt x="21590" y="756793"/>
                  </a:lnTo>
                  <a:lnTo>
                    <a:pt x="21590" y="750443"/>
                  </a:lnTo>
                  <a:lnTo>
                    <a:pt x="21590" y="756793"/>
                  </a:lnTo>
                  <a:cubicBezTo>
                    <a:pt x="9652" y="756793"/>
                    <a:pt x="0" y="747141"/>
                    <a:pt x="0" y="73520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35203"/>
                  </a:lnTo>
                  <a:lnTo>
                    <a:pt x="6350" y="735203"/>
                  </a:lnTo>
                  <a:lnTo>
                    <a:pt x="12700" y="735203"/>
                  </a:lnTo>
                  <a:cubicBezTo>
                    <a:pt x="12700" y="740156"/>
                    <a:pt x="16637" y="744093"/>
                    <a:pt x="21590" y="744093"/>
                  </a:cubicBezTo>
                  <a:lnTo>
                    <a:pt x="735203" y="744093"/>
                  </a:lnTo>
                  <a:cubicBezTo>
                    <a:pt x="740156" y="744093"/>
                    <a:pt x="744093" y="740156"/>
                    <a:pt x="744093" y="735203"/>
                  </a:cubicBezTo>
                  <a:lnTo>
                    <a:pt x="744093" y="21590"/>
                  </a:lnTo>
                  <a:cubicBezTo>
                    <a:pt x="744093" y="16637"/>
                    <a:pt x="740156" y="12700"/>
                    <a:pt x="73520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804470" y="5006801"/>
            <a:ext cx="372070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39865" y="6174432"/>
            <a:ext cx="3101131" cy="38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Parsing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052965" y="4438055"/>
            <a:ext cx="28575" cy="744141"/>
            <a:chOff x="0" y="0"/>
            <a:chExt cx="38100" cy="99218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100" cy="992251"/>
            </a:xfrm>
            <a:custGeom>
              <a:avLst/>
              <a:gdLst/>
              <a:ahLst/>
              <a:cxnLst/>
              <a:rect r="r" b="b" t="t" l="l"/>
              <a:pathLst>
                <a:path h="992251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977011"/>
                  </a:lnTo>
                  <a:cubicBezTo>
                    <a:pt x="38100" y="985393"/>
                    <a:pt x="31242" y="992251"/>
                    <a:pt x="22860" y="992251"/>
                  </a:cubicBezTo>
                  <a:lnTo>
                    <a:pt x="15240" y="992251"/>
                  </a:lnTo>
                  <a:cubicBezTo>
                    <a:pt x="6858" y="992251"/>
                    <a:pt x="0" y="985393"/>
                    <a:pt x="0" y="977011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783438" y="4898380"/>
            <a:ext cx="567630" cy="567630"/>
            <a:chOff x="0" y="0"/>
            <a:chExt cx="756840" cy="7568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28853" y="0"/>
                  </a:lnTo>
                  <a:cubicBezTo>
                    <a:pt x="737235" y="0"/>
                    <a:pt x="744093" y="6858"/>
                    <a:pt x="744093" y="15240"/>
                  </a:cubicBezTo>
                  <a:lnTo>
                    <a:pt x="744093" y="728853"/>
                  </a:lnTo>
                  <a:cubicBezTo>
                    <a:pt x="744093" y="737235"/>
                    <a:pt x="737235" y="744093"/>
                    <a:pt x="728853" y="744093"/>
                  </a:cubicBezTo>
                  <a:lnTo>
                    <a:pt x="15240" y="744093"/>
                  </a:lnTo>
                  <a:cubicBezTo>
                    <a:pt x="6858" y="744093"/>
                    <a:pt x="0" y="737235"/>
                    <a:pt x="0" y="72885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35203" y="0"/>
                  </a:lnTo>
                  <a:lnTo>
                    <a:pt x="735203" y="6350"/>
                  </a:lnTo>
                  <a:lnTo>
                    <a:pt x="735203" y="0"/>
                  </a:lnTo>
                  <a:cubicBezTo>
                    <a:pt x="747141" y="0"/>
                    <a:pt x="756793" y="9652"/>
                    <a:pt x="756793" y="21590"/>
                  </a:cubicBezTo>
                  <a:lnTo>
                    <a:pt x="750443" y="21590"/>
                  </a:lnTo>
                  <a:lnTo>
                    <a:pt x="756793" y="21590"/>
                  </a:lnTo>
                  <a:lnTo>
                    <a:pt x="756793" y="735203"/>
                  </a:lnTo>
                  <a:lnTo>
                    <a:pt x="750443" y="735203"/>
                  </a:lnTo>
                  <a:lnTo>
                    <a:pt x="756793" y="735203"/>
                  </a:lnTo>
                  <a:cubicBezTo>
                    <a:pt x="756793" y="747141"/>
                    <a:pt x="747141" y="756793"/>
                    <a:pt x="735203" y="756793"/>
                  </a:cubicBezTo>
                  <a:lnTo>
                    <a:pt x="735203" y="750443"/>
                  </a:lnTo>
                  <a:lnTo>
                    <a:pt x="735203" y="756793"/>
                  </a:lnTo>
                  <a:lnTo>
                    <a:pt x="21590" y="756793"/>
                  </a:lnTo>
                  <a:lnTo>
                    <a:pt x="21590" y="750443"/>
                  </a:lnTo>
                  <a:lnTo>
                    <a:pt x="21590" y="756793"/>
                  </a:lnTo>
                  <a:cubicBezTo>
                    <a:pt x="9652" y="756793"/>
                    <a:pt x="0" y="747141"/>
                    <a:pt x="0" y="73520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35203"/>
                  </a:lnTo>
                  <a:lnTo>
                    <a:pt x="6350" y="735203"/>
                  </a:lnTo>
                  <a:lnTo>
                    <a:pt x="12700" y="735203"/>
                  </a:lnTo>
                  <a:cubicBezTo>
                    <a:pt x="12700" y="740156"/>
                    <a:pt x="16637" y="744093"/>
                    <a:pt x="21590" y="744093"/>
                  </a:cubicBezTo>
                  <a:lnTo>
                    <a:pt x="735203" y="744093"/>
                  </a:lnTo>
                  <a:cubicBezTo>
                    <a:pt x="740156" y="744093"/>
                    <a:pt x="744093" y="740156"/>
                    <a:pt x="744093" y="735203"/>
                  </a:cubicBezTo>
                  <a:lnTo>
                    <a:pt x="744093" y="21590"/>
                  </a:lnTo>
                  <a:cubicBezTo>
                    <a:pt x="744093" y="16637"/>
                    <a:pt x="740156" y="12700"/>
                    <a:pt x="73520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881217" y="5006801"/>
            <a:ext cx="372070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93531" y="3414564"/>
            <a:ext cx="3347442" cy="77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Embedding Generation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129564" y="5182195"/>
            <a:ext cx="28575" cy="744141"/>
            <a:chOff x="0" y="0"/>
            <a:chExt cx="38100" cy="9921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8100" cy="992251"/>
            </a:xfrm>
            <a:custGeom>
              <a:avLst/>
              <a:gdLst/>
              <a:ahLst/>
              <a:cxnLst/>
              <a:rect r="r" b="b" t="t" l="l"/>
              <a:pathLst>
                <a:path h="992251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977011"/>
                  </a:lnTo>
                  <a:cubicBezTo>
                    <a:pt x="38100" y="985393"/>
                    <a:pt x="31242" y="992251"/>
                    <a:pt x="22860" y="992251"/>
                  </a:cubicBezTo>
                  <a:lnTo>
                    <a:pt x="15240" y="992251"/>
                  </a:lnTo>
                  <a:cubicBezTo>
                    <a:pt x="6858" y="992251"/>
                    <a:pt x="0" y="985393"/>
                    <a:pt x="0" y="977011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8860036" y="4898380"/>
            <a:ext cx="567630" cy="567630"/>
            <a:chOff x="0" y="0"/>
            <a:chExt cx="756840" cy="7568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28853" y="0"/>
                  </a:lnTo>
                  <a:cubicBezTo>
                    <a:pt x="737235" y="0"/>
                    <a:pt x="744093" y="6858"/>
                    <a:pt x="744093" y="15240"/>
                  </a:cubicBezTo>
                  <a:lnTo>
                    <a:pt x="744093" y="728853"/>
                  </a:lnTo>
                  <a:cubicBezTo>
                    <a:pt x="744093" y="737235"/>
                    <a:pt x="737235" y="744093"/>
                    <a:pt x="728853" y="744093"/>
                  </a:cubicBezTo>
                  <a:lnTo>
                    <a:pt x="15240" y="744093"/>
                  </a:lnTo>
                  <a:cubicBezTo>
                    <a:pt x="6858" y="744093"/>
                    <a:pt x="0" y="737235"/>
                    <a:pt x="0" y="72885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35203" y="0"/>
                  </a:lnTo>
                  <a:lnTo>
                    <a:pt x="735203" y="6350"/>
                  </a:lnTo>
                  <a:lnTo>
                    <a:pt x="735203" y="0"/>
                  </a:lnTo>
                  <a:cubicBezTo>
                    <a:pt x="747141" y="0"/>
                    <a:pt x="756793" y="9652"/>
                    <a:pt x="756793" y="21590"/>
                  </a:cubicBezTo>
                  <a:lnTo>
                    <a:pt x="750443" y="21590"/>
                  </a:lnTo>
                  <a:lnTo>
                    <a:pt x="756793" y="21590"/>
                  </a:lnTo>
                  <a:lnTo>
                    <a:pt x="756793" y="735203"/>
                  </a:lnTo>
                  <a:lnTo>
                    <a:pt x="750443" y="735203"/>
                  </a:lnTo>
                  <a:lnTo>
                    <a:pt x="756793" y="735203"/>
                  </a:lnTo>
                  <a:cubicBezTo>
                    <a:pt x="756793" y="747141"/>
                    <a:pt x="747141" y="756793"/>
                    <a:pt x="735203" y="756793"/>
                  </a:cubicBezTo>
                  <a:lnTo>
                    <a:pt x="735203" y="750443"/>
                  </a:lnTo>
                  <a:lnTo>
                    <a:pt x="735203" y="756793"/>
                  </a:lnTo>
                  <a:lnTo>
                    <a:pt x="21590" y="756793"/>
                  </a:lnTo>
                  <a:lnTo>
                    <a:pt x="21590" y="750443"/>
                  </a:lnTo>
                  <a:lnTo>
                    <a:pt x="21590" y="756793"/>
                  </a:lnTo>
                  <a:cubicBezTo>
                    <a:pt x="9652" y="756793"/>
                    <a:pt x="0" y="747141"/>
                    <a:pt x="0" y="73520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35203"/>
                  </a:lnTo>
                  <a:lnTo>
                    <a:pt x="6350" y="735203"/>
                  </a:lnTo>
                  <a:lnTo>
                    <a:pt x="12700" y="735203"/>
                  </a:lnTo>
                  <a:cubicBezTo>
                    <a:pt x="12700" y="740156"/>
                    <a:pt x="16637" y="744093"/>
                    <a:pt x="21590" y="744093"/>
                  </a:cubicBezTo>
                  <a:lnTo>
                    <a:pt x="735203" y="744093"/>
                  </a:lnTo>
                  <a:cubicBezTo>
                    <a:pt x="740156" y="744093"/>
                    <a:pt x="744093" y="740156"/>
                    <a:pt x="744093" y="735203"/>
                  </a:cubicBezTo>
                  <a:lnTo>
                    <a:pt x="744093" y="21590"/>
                  </a:lnTo>
                  <a:cubicBezTo>
                    <a:pt x="744093" y="16637"/>
                    <a:pt x="740156" y="12700"/>
                    <a:pt x="73520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8957816" y="5006801"/>
            <a:ext cx="372070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93360" y="6174432"/>
            <a:ext cx="3101131" cy="38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Vector Storage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1206311" y="4438055"/>
            <a:ext cx="28575" cy="744141"/>
            <a:chOff x="0" y="0"/>
            <a:chExt cx="38100" cy="99218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8100" cy="992251"/>
            </a:xfrm>
            <a:custGeom>
              <a:avLst/>
              <a:gdLst/>
              <a:ahLst/>
              <a:cxnLst/>
              <a:rect r="r" b="b" t="t" l="l"/>
              <a:pathLst>
                <a:path h="992251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977011"/>
                  </a:lnTo>
                  <a:cubicBezTo>
                    <a:pt x="38100" y="985393"/>
                    <a:pt x="31242" y="992251"/>
                    <a:pt x="22860" y="992251"/>
                  </a:cubicBezTo>
                  <a:lnTo>
                    <a:pt x="15240" y="992251"/>
                  </a:lnTo>
                  <a:cubicBezTo>
                    <a:pt x="6858" y="992251"/>
                    <a:pt x="0" y="985393"/>
                    <a:pt x="0" y="977011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0936784" y="4898380"/>
            <a:ext cx="567630" cy="567630"/>
            <a:chOff x="0" y="0"/>
            <a:chExt cx="756840" cy="7568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28853" y="0"/>
                  </a:lnTo>
                  <a:cubicBezTo>
                    <a:pt x="737235" y="0"/>
                    <a:pt x="744093" y="6858"/>
                    <a:pt x="744093" y="15240"/>
                  </a:cubicBezTo>
                  <a:lnTo>
                    <a:pt x="744093" y="728853"/>
                  </a:lnTo>
                  <a:cubicBezTo>
                    <a:pt x="744093" y="737235"/>
                    <a:pt x="737235" y="744093"/>
                    <a:pt x="728853" y="744093"/>
                  </a:cubicBezTo>
                  <a:lnTo>
                    <a:pt x="15240" y="744093"/>
                  </a:lnTo>
                  <a:cubicBezTo>
                    <a:pt x="6858" y="744093"/>
                    <a:pt x="0" y="737235"/>
                    <a:pt x="0" y="72885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35203" y="0"/>
                  </a:lnTo>
                  <a:lnTo>
                    <a:pt x="735203" y="6350"/>
                  </a:lnTo>
                  <a:lnTo>
                    <a:pt x="735203" y="0"/>
                  </a:lnTo>
                  <a:cubicBezTo>
                    <a:pt x="747141" y="0"/>
                    <a:pt x="756793" y="9652"/>
                    <a:pt x="756793" y="21590"/>
                  </a:cubicBezTo>
                  <a:lnTo>
                    <a:pt x="750443" y="21590"/>
                  </a:lnTo>
                  <a:lnTo>
                    <a:pt x="756793" y="21590"/>
                  </a:lnTo>
                  <a:lnTo>
                    <a:pt x="756793" y="735203"/>
                  </a:lnTo>
                  <a:lnTo>
                    <a:pt x="750443" y="735203"/>
                  </a:lnTo>
                  <a:lnTo>
                    <a:pt x="756793" y="735203"/>
                  </a:lnTo>
                  <a:cubicBezTo>
                    <a:pt x="756793" y="747141"/>
                    <a:pt x="747141" y="756793"/>
                    <a:pt x="735203" y="756793"/>
                  </a:cubicBezTo>
                  <a:lnTo>
                    <a:pt x="735203" y="750443"/>
                  </a:lnTo>
                  <a:lnTo>
                    <a:pt x="735203" y="756793"/>
                  </a:lnTo>
                  <a:lnTo>
                    <a:pt x="21590" y="756793"/>
                  </a:lnTo>
                  <a:lnTo>
                    <a:pt x="21590" y="750443"/>
                  </a:lnTo>
                  <a:lnTo>
                    <a:pt x="21590" y="756793"/>
                  </a:lnTo>
                  <a:cubicBezTo>
                    <a:pt x="9652" y="756793"/>
                    <a:pt x="0" y="747141"/>
                    <a:pt x="0" y="73520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35203"/>
                  </a:lnTo>
                  <a:lnTo>
                    <a:pt x="6350" y="735203"/>
                  </a:lnTo>
                  <a:lnTo>
                    <a:pt x="12700" y="735203"/>
                  </a:lnTo>
                  <a:cubicBezTo>
                    <a:pt x="12700" y="740156"/>
                    <a:pt x="16637" y="744093"/>
                    <a:pt x="21590" y="744093"/>
                  </a:cubicBezTo>
                  <a:lnTo>
                    <a:pt x="735203" y="744093"/>
                  </a:lnTo>
                  <a:cubicBezTo>
                    <a:pt x="740156" y="744093"/>
                    <a:pt x="744093" y="740156"/>
                    <a:pt x="744093" y="735203"/>
                  </a:cubicBezTo>
                  <a:lnTo>
                    <a:pt x="744093" y="21590"/>
                  </a:lnTo>
                  <a:cubicBezTo>
                    <a:pt x="744093" y="16637"/>
                    <a:pt x="740156" y="12700"/>
                    <a:pt x="73520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1034564" y="5006801"/>
            <a:ext cx="372070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669959" y="3414564"/>
            <a:ext cx="3101131" cy="38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Processing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3283059" y="5182195"/>
            <a:ext cx="28575" cy="744141"/>
            <a:chOff x="0" y="0"/>
            <a:chExt cx="38100" cy="99218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8100" cy="992251"/>
            </a:xfrm>
            <a:custGeom>
              <a:avLst/>
              <a:gdLst/>
              <a:ahLst/>
              <a:cxnLst/>
              <a:rect r="r" b="b" t="t" l="l"/>
              <a:pathLst>
                <a:path h="992251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977011"/>
                  </a:lnTo>
                  <a:cubicBezTo>
                    <a:pt x="38100" y="985393"/>
                    <a:pt x="31242" y="992251"/>
                    <a:pt x="22860" y="992251"/>
                  </a:cubicBezTo>
                  <a:lnTo>
                    <a:pt x="15240" y="992251"/>
                  </a:lnTo>
                  <a:cubicBezTo>
                    <a:pt x="6858" y="992251"/>
                    <a:pt x="0" y="985393"/>
                    <a:pt x="0" y="977011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3013531" y="4898380"/>
            <a:ext cx="567630" cy="567630"/>
            <a:chOff x="0" y="0"/>
            <a:chExt cx="756840" cy="7568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28853" y="0"/>
                  </a:lnTo>
                  <a:cubicBezTo>
                    <a:pt x="737235" y="0"/>
                    <a:pt x="744093" y="6858"/>
                    <a:pt x="744093" y="15240"/>
                  </a:cubicBezTo>
                  <a:lnTo>
                    <a:pt x="744093" y="728853"/>
                  </a:lnTo>
                  <a:cubicBezTo>
                    <a:pt x="744093" y="737235"/>
                    <a:pt x="737235" y="744093"/>
                    <a:pt x="728853" y="744093"/>
                  </a:cubicBezTo>
                  <a:lnTo>
                    <a:pt x="15240" y="744093"/>
                  </a:lnTo>
                  <a:cubicBezTo>
                    <a:pt x="6858" y="744093"/>
                    <a:pt x="0" y="737235"/>
                    <a:pt x="0" y="72885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35203" y="0"/>
                  </a:lnTo>
                  <a:lnTo>
                    <a:pt x="735203" y="6350"/>
                  </a:lnTo>
                  <a:lnTo>
                    <a:pt x="735203" y="0"/>
                  </a:lnTo>
                  <a:cubicBezTo>
                    <a:pt x="747141" y="0"/>
                    <a:pt x="756793" y="9652"/>
                    <a:pt x="756793" y="21590"/>
                  </a:cubicBezTo>
                  <a:lnTo>
                    <a:pt x="750443" y="21590"/>
                  </a:lnTo>
                  <a:lnTo>
                    <a:pt x="756793" y="21590"/>
                  </a:lnTo>
                  <a:lnTo>
                    <a:pt x="756793" y="735203"/>
                  </a:lnTo>
                  <a:lnTo>
                    <a:pt x="750443" y="735203"/>
                  </a:lnTo>
                  <a:lnTo>
                    <a:pt x="756793" y="735203"/>
                  </a:lnTo>
                  <a:cubicBezTo>
                    <a:pt x="756793" y="747141"/>
                    <a:pt x="747141" y="756793"/>
                    <a:pt x="735203" y="756793"/>
                  </a:cubicBezTo>
                  <a:lnTo>
                    <a:pt x="735203" y="750443"/>
                  </a:lnTo>
                  <a:lnTo>
                    <a:pt x="735203" y="756793"/>
                  </a:lnTo>
                  <a:lnTo>
                    <a:pt x="21590" y="756793"/>
                  </a:lnTo>
                  <a:lnTo>
                    <a:pt x="21590" y="750443"/>
                  </a:lnTo>
                  <a:lnTo>
                    <a:pt x="21590" y="756793"/>
                  </a:lnTo>
                  <a:cubicBezTo>
                    <a:pt x="9652" y="756793"/>
                    <a:pt x="0" y="747141"/>
                    <a:pt x="0" y="73520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35203"/>
                  </a:lnTo>
                  <a:lnTo>
                    <a:pt x="6350" y="735203"/>
                  </a:lnTo>
                  <a:lnTo>
                    <a:pt x="12700" y="735203"/>
                  </a:lnTo>
                  <a:cubicBezTo>
                    <a:pt x="12700" y="740156"/>
                    <a:pt x="16637" y="744093"/>
                    <a:pt x="21590" y="744093"/>
                  </a:cubicBezTo>
                  <a:lnTo>
                    <a:pt x="735203" y="744093"/>
                  </a:lnTo>
                  <a:cubicBezTo>
                    <a:pt x="740156" y="744093"/>
                    <a:pt x="744093" y="740156"/>
                    <a:pt x="744093" y="735203"/>
                  </a:cubicBezTo>
                  <a:lnTo>
                    <a:pt x="744093" y="21590"/>
                  </a:lnTo>
                  <a:cubicBezTo>
                    <a:pt x="744093" y="16637"/>
                    <a:pt x="740156" y="12700"/>
                    <a:pt x="73520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13111311" y="5006801"/>
            <a:ext cx="372070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623625" y="6174432"/>
            <a:ext cx="3347442" cy="77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Contextual Retrieval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15359657" y="4438055"/>
            <a:ext cx="28575" cy="744141"/>
            <a:chOff x="0" y="0"/>
            <a:chExt cx="38100" cy="99218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8100" cy="992251"/>
            </a:xfrm>
            <a:custGeom>
              <a:avLst/>
              <a:gdLst/>
              <a:ahLst/>
              <a:cxnLst/>
              <a:rect r="r" b="b" t="t" l="l"/>
              <a:pathLst>
                <a:path h="992251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977011"/>
                  </a:lnTo>
                  <a:cubicBezTo>
                    <a:pt x="38100" y="985393"/>
                    <a:pt x="31242" y="992251"/>
                    <a:pt x="22860" y="992251"/>
                  </a:cubicBezTo>
                  <a:lnTo>
                    <a:pt x="15240" y="992251"/>
                  </a:lnTo>
                  <a:cubicBezTo>
                    <a:pt x="6858" y="992251"/>
                    <a:pt x="0" y="985393"/>
                    <a:pt x="0" y="977011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5090130" y="4898380"/>
            <a:ext cx="567630" cy="567630"/>
            <a:chOff x="0" y="0"/>
            <a:chExt cx="756840" cy="75684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28853" y="0"/>
                  </a:lnTo>
                  <a:cubicBezTo>
                    <a:pt x="737235" y="0"/>
                    <a:pt x="744093" y="6858"/>
                    <a:pt x="744093" y="15240"/>
                  </a:cubicBezTo>
                  <a:lnTo>
                    <a:pt x="744093" y="728853"/>
                  </a:lnTo>
                  <a:cubicBezTo>
                    <a:pt x="744093" y="737235"/>
                    <a:pt x="737235" y="744093"/>
                    <a:pt x="728853" y="744093"/>
                  </a:cubicBezTo>
                  <a:lnTo>
                    <a:pt x="15240" y="744093"/>
                  </a:lnTo>
                  <a:cubicBezTo>
                    <a:pt x="6858" y="744093"/>
                    <a:pt x="0" y="737235"/>
                    <a:pt x="0" y="72885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35203" y="0"/>
                  </a:lnTo>
                  <a:lnTo>
                    <a:pt x="735203" y="6350"/>
                  </a:lnTo>
                  <a:lnTo>
                    <a:pt x="735203" y="0"/>
                  </a:lnTo>
                  <a:cubicBezTo>
                    <a:pt x="747141" y="0"/>
                    <a:pt x="756793" y="9652"/>
                    <a:pt x="756793" y="21590"/>
                  </a:cubicBezTo>
                  <a:lnTo>
                    <a:pt x="750443" y="21590"/>
                  </a:lnTo>
                  <a:lnTo>
                    <a:pt x="756793" y="21590"/>
                  </a:lnTo>
                  <a:lnTo>
                    <a:pt x="756793" y="735203"/>
                  </a:lnTo>
                  <a:lnTo>
                    <a:pt x="750443" y="735203"/>
                  </a:lnTo>
                  <a:lnTo>
                    <a:pt x="756793" y="735203"/>
                  </a:lnTo>
                  <a:cubicBezTo>
                    <a:pt x="756793" y="747141"/>
                    <a:pt x="747141" y="756793"/>
                    <a:pt x="735203" y="756793"/>
                  </a:cubicBezTo>
                  <a:lnTo>
                    <a:pt x="735203" y="750443"/>
                  </a:lnTo>
                  <a:lnTo>
                    <a:pt x="735203" y="756793"/>
                  </a:lnTo>
                  <a:lnTo>
                    <a:pt x="21590" y="756793"/>
                  </a:lnTo>
                  <a:lnTo>
                    <a:pt x="21590" y="750443"/>
                  </a:lnTo>
                  <a:lnTo>
                    <a:pt x="21590" y="756793"/>
                  </a:lnTo>
                  <a:cubicBezTo>
                    <a:pt x="9652" y="756793"/>
                    <a:pt x="0" y="747141"/>
                    <a:pt x="0" y="73520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35203"/>
                  </a:lnTo>
                  <a:lnTo>
                    <a:pt x="6350" y="735203"/>
                  </a:lnTo>
                  <a:lnTo>
                    <a:pt x="12700" y="735203"/>
                  </a:lnTo>
                  <a:cubicBezTo>
                    <a:pt x="12700" y="740156"/>
                    <a:pt x="16637" y="744093"/>
                    <a:pt x="21590" y="744093"/>
                  </a:cubicBezTo>
                  <a:lnTo>
                    <a:pt x="735203" y="744093"/>
                  </a:lnTo>
                  <a:cubicBezTo>
                    <a:pt x="740156" y="744093"/>
                    <a:pt x="744093" y="740156"/>
                    <a:pt x="744093" y="735203"/>
                  </a:cubicBezTo>
                  <a:lnTo>
                    <a:pt x="744093" y="21590"/>
                  </a:lnTo>
                  <a:cubicBezTo>
                    <a:pt x="744093" y="16637"/>
                    <a:pt x="740156" y="12700"/>
                    <a:pt x="73520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57" id="57"/>
          <p:cNvSpPr txBox="true"/>
          <p:nvPr/>
        </p:nvSpPr>
        <p:spPr>
          <a:xfrm rot="0">
            <a:off x="15187910" y="5006801"/>
            <a:ext cx="372070" cy="4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700224" y="3414564"/>
            <a:ext cx="3347591" cy="77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LLM Answer Generation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92238" y="7429054"/>
            <a:ext cx="3843338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&lt;30s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63266" y="8158906"/>
            <a:ext cx="3101131" cy="38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Response Time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92238" y="8600182"/>
            <a:ext cx="3843338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Rapid query resolution for critical decisions.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145584" y="7429054"/>
            <a:ext cx="3843338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99.9%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5516612" y="8158906"/>
            <a:ext cx="3101131" cy="38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Uptime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145584" y="8600182"/>
            <a:ext cx="3843338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Ensuring continuous, reliable service availability.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298930" y="7429054"/>
            <a:ext cx="3843337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Multi-format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616828" y="8158906"/>
            <a:ext cx="3207395" cy="38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 Support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9298930" y="8600182"/>
            <a:ext cx="3843337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Versatile handling of diverse document types.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452276" y="7429054"/>
            <a:ext cx="3843486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Cloud-Native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554224" y="8158906"/>
            <a:ext cx="3639591" cy="38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Scalable Architecture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452276" y="8600182"/>
            <a:ext cx="384348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Built for flexible and efficient resource scaling.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283196"/>
            <a:ext cx="10842575" cy="78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Stack: Robust Foundations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668786"/>
            <a:ext cx="4192340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Framework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305621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FastAPI: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High-performance REST API development.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789312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Uvicorn: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ASGI server for asynchronous operations.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273004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Pydantic: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Data validation and settings management.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756696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SQLAlchemy: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Robust ORM for database interactions.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6092" y="2668786"/>
            <a:ext cx="3721299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AI/ML Stack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56092" y="3305621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LlamaParse: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Advanced PDF parsing for complex layouts.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6092" y="3789312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LlamaIndex: 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Connects LLMs to data for smart retrieval.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6092" y="4273004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SentenceTransformers: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Efficient text embeddings.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6092" y="4756696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Groq: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High-performance LLM inference.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56092" y="5240388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Transformers: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Hugging Face library for AI models.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6327279"/>
            <a:ext cx="4110930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Infrastructure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6964115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Google Cloud Run: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Serverless container deployment.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8" y="7447806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Container Registry: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Secure Docker image storage.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238" y="7931497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Cloud Build: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CI/CD pipeline automation.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8415189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Docker: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Containerization for consistent environments.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56092" y="6327279"/>
            <a:ext cx="39751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 &amp; Storage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56092" y="6964115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Pinecone: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High-performance vector database.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56092" y="7447806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PostgreSQL: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Reliable query logging and auditing.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56092" y="7931497"/>
            <a:ext cx="7849195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Cloud SQL: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Managed relational database service.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430001" y="189141"/>
            <a:ext cx="6857999" cy="9852758"/>
            <a:chOff x="0" y="0"/>
            <a:chExt cx="9143998" cy="1313701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144000" cy="13137007"/>
            </a:xfrm>
            <a:custGeom>
              <a:avLst/>
              <a:gdLst/>
              <a:ahLst/>
              <a:cxnLst/>
              <a:rect r="r" b="b" t="t" l="l"/>
              <a:pathLst>
                <a:path h="13137007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137007"/>
                  </a:lnTo>
                  <a:lnTo>
                    <a:pt x="0" y="13137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3555801"/>
            <a:ext cx="9445526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Architecture: End-to-End 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36020" y="5468541"/>
            <a:ext cx="4157811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706785"/>
            <a:ext cx="15337482" cy="71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Unique Selling Points: Differentiating Our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774775"/>
            <a:ext cx="1630352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Our RAG solution stands out through a combination of performance, intelligent processing, and enterprise-grade features. We have engineered specific optimizations and integrated best-in-class technologies to deliver a superior document analysis experience.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2830711"/>
            <a:ext cx="511820" cy="511820"/>
            <a:chOff x="0" y="0"/>
            <a:chExt cx="682427" cy="6824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69671" cy="669671"/>
            </a:xfrm>
            <a:custGeom>
              <a:avLst/>
              <a:gdLst/>
              <a:ahLst/>
              <a:cxnLst/>
              <a:rect r="r" b="b" t="t" l="l"/>
              <a:pathLst>
                <a:path h="669671" w="669671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54431" y="0"/>
                  </a:lnTo>
                  <a:cubicBezTo>
                    <a:pt x="662813" y="0"/>
                    <a:pt x="669671" y="6858"/>
                    <a:pt x="669671" y="15240"/>
                  </a:cubicBezTo>
                  <a:lnTo>
                    <a:pt x="669671" y="654431"/>
                  </a:lnTo>
                  <a:cubicBezTo>
                    <a:pt x="669671" y="662813"/>
                    <a:pt x="662813" y="669671"/>
                    <a:pt x="654431" y="669671"/>
                  </a:cubicBezTo>
                  <a:lnTo>
                    <a:pt x="15240" y="669671"/>
                  </a:lnTo>
                  <a:cubicBezTo>
                    <a:pt x="6858" y="669671"/>
                    <a:pt x="0" y="662813"/>
                    <a:pt x="0" y="654431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2371" cy="682371"/>
            </a:xfrm>
            <a:custGeom>
              <a:avLst/>
              <a:gdLst/>
              <a:ahLst/>
              <a:cxnLst/>
              <a:rect r="r" b="b" t="t" l="l"/>
              <a:pathLst>
                <a:path h="682371" w="682371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60781" y="0"/>
                  </a:lnTo>
                  <a:lnTo>
                    <a:pt x="660781" y="6350"/>
                  </a:lnTo>
                  <a:lnTo>
                    <a:pt x="660781" y="0"/>
                  </a:lnTo>
                  <a:cubicBezTo>
                    <a:pt x="672719" y="0"/>
                    <a:pt x="682371" y="9652"/>
                    <a:pt x="682371" y="21590"/>
                  </a:cubicBezTo>
                  <a:lnTo>
                    <a:pt x="676021" y="21590"/>
                  </a:lnTo>
                  <a:lnTo>
                    <a:pt x="682371" y="21590"/>
                  </a:lnTo>
                  <a:lnTo>
                    <a:pt x="682371" y="660781"/>
                  </a:lnTo>
                  <a:lnTo>
                    <a:pt x="676021" y="660781"/>
                  </a:lnTo>
                  <a:lnTo>
                    <a:pt x="682371" y="660781"/>
                  </a:lnTo>
                  <a:cubicBezTo>
                    <a:pt x="682371" y="672719"/>
                    <a:pt x="672719" y="682371"/>
                    <a:pt x="660781" y="682371"/>
                  </a:cubicBezTo>
                  <a:lnTo>
                    <a:pt x="660781" y="676021"/>
                  </a:lnTo>
                  <a:lnTo>
                    <a:pt x="660781" y="682371"/>
                  </a:lnTo>
                  <a:lnTo>
                    <a:pt x="21590" y="682371"/>
                  </a:lnTo>
                  <a:lnTo>
                    <a:pt x="21590" y="676021"/>
                  </a:lnTo>
                  <a:lnTo>
                    <a:pt x="21590" y="682371"/>
                  </a:lnTo>
                  <a:cubicBezTo>
                    <a:pt x="9652" y="682371"/>
                    <a:pt x="0" y="672719"/>
                    <a:pt x="0" y="660781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660781"/>
                  </a:lnTo>
                  <a:lnTo>
                    <a:pt x="6350" y="660781"/>
                  </a:lnTo>
                  <a:lnTo>
                    <a:pt x="12700" y="660781"/>
                  </a:lnTo>
                  <a:cubicBezTo>
                    <a:pt x="12700" y="665734"/>
                    <a:pt x="16637" y="669671"/>
                    <a:pt x="21590" y="669671"/>
                  </a:cubicBezTo>
                  <a:lnTo>
                    <a:pt x="660781" y="669671"/>
                  </a:lnTo>
                  <a:cubicBezTo>
                    <a:pt x="665734" y="669671"/>
                    <a:pt x="669671" y="665734"/>
                    <a:pt x="669671" y="660781"/>
                  </a:cubicBezTo>
                  <a:lnTo>
                    <a:pt x="669671" y="21590"/>
                  </a:lnTo>
                  <a:cubicBezTo>
                    <a:pt x="669671" y="16637"/>
                    <a:pt x="665734" y="12700"/>
                    <a:pt x="660781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75879" y="2877220"/>
            <a:ext cx="334864" cy="418654"/>
            <a:chOff x="0" y="0"/>
            <a:chExt cx="446485" cy="55820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446532" cy="558165"/>
            </a:xfrm>
            <a:custGeom>
              <a:avLst/>
              <a:gdLst/>
              <a:ahLst/>
              <a:cxnLst/>
              <a:rect r="r" b="b" t="t" l="l"/>
              <a:pathLst>
                <a:path h="558165" w="446532">
                  <a:moveTo>
                    <a:pt x="0" y="0"/>
                  </a:moveTo>
                  <a:lnTo>
                    <a:pt x="446532" y="0"/>
                  </a:lnTo>
                  <a:lnTo>
                    <a:pt x="446532" y="558165"/>
                  </a:lnTo>
                  <a:lnTo>
                    <a:pt x="0" y="5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76" r="10" b="-28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17774" y="2912120"/>
            <a:ext cx="7034361" cy="34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 Caching &amp; Reprocessing Avoidance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7774" y="3299520"/>
            <a:ext cx="1557798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Intelligent caching mechanism prevents redundant processing of documents, enhancing efficiency.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7475" y="4193679"/>
            <a:ext cx="511820" cy="511820"/>
            <a:chOff x="0" y="0"/>
            <a:chExt cx="682427" cy="6824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69671" cy="669671"/>
            </a:xfrm>
            <a:custGeom>
              <a:avLst/>
              <a:gdLst/>
              <a:ahLst/>
              <a:cxnLst/>
              <a:rect r="r" b="b" t="t" l="l"/>
              <a:pathLst>
                <a:path h="669671" w="669671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54431" y="0"/>
                  </a:lnTo>
                  <a:cubicBezTo>
                    <a:pt x="662813" y="0"/>
                    <a:pt x="669671" y="6858"/>
                    <a:pt x="669671" y="15240"/>
                  </a:cubicBezTo>
                  <a:lnTo>
                    <a:pt x="669671" y="654431"/>
                  </a:lnTo>
                  <a:cubicBezTo>
                    <a:pt x="669671" y="662813"/>
                    <a:pt x="662813" y="669671"/>
                    <a:pt x="654431" y="669671"/>
                  </a:cubicBezTo>
                  <a:lnTo>
                    <a:pt x="15240" y="669671"/>
                  </a:lnTo>
                  <a:cubicBezTo>
                    <a:pt x="6858" y="669671"/>
                    <a:pt x="0" y="662813"/>
                    <a:pt x="0" y="654431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2371" cy="682371"/>
            </a:xfrm>
            <a:custGeom>
              <a:avLst/>
              <a:gdLst/>
              <a:ahLst/>
              <a:cxnLst/>
              <a:rect r="r" b="b" t="t" l="l"/>
              <a:pathLst>
                <a:path h="682371" w="682371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60781" y="0"/>
                  </a:lnTo>
                  <a:lnTo>
                    <a:pt x="660781" y="6350"/>
                  </a:lnTo>
                  <a:lnTo>
                    <a:pt x="660781" y="0"/>
                  </a:lnTo>
                  <a:cubicBezTo>
                    <a:pt x="672719" y="0"/>
                    <a:pt x="682371" y="9652"/>
                    <a:pt x="682371" y="21590"/>
                  </a:cubicBezTo>
                  <a:lnTo>
                    <a:pt x="676021" y="21590"/>
                  </a:lnTo>
                  <a:lnTo>
                    <a:pt x="682371" y="21590"/>
                  </a:lnTo>
                  <a:lnTo>
                    <a:pt x="682371" y="660781"/>
                  </a:lnTo>
                  <a:lnTo>
                    <a:pt x="676021" y="660781"/>
                  </a:lnTo>
                  <a:lnTo>
                    <a:pt x="682371" y="660781"/>
                  </a:lnTo>
                  <a:cubicBezTo>
                    <a:pt x="682371" y="672719"/>
                    <a:pt x="672719" y="682371"/>
                    <a:pt x="660781" y="682371"/>
                  </a:cubicBezTo>
                  <a:lnTo>
                    <a:pt x="660781" y="676021"/>
                  </a:lnTo>
                  <a:lnTo>
                    <a:pt x="660781" y="682371"/>
                  </a:lnTo>
                  <a:lnTo>
                    <a:pt x="21590" y="682371"/>
                  </a:lnTo>
                  <a:lnTo>
                    <a:pt x="21590" y="676021"/>
                  </a:lnTo>
                  <a:lnTo>
                    <a:pt x="21590" y="682371"/>
                  </a:lnTo>
                  <a:cubicBezTo>
                    <a:pt x="9652" y="682371"/>
                    <a:pt x="0" y="672719"/>
                    <a:pt x="0" y="660781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660781"/>
                  </a:lnTo>
                  <a:lnTo>
                    <a:pt x="6350" y="660781"/>
                  </a:lnTo>
                  <a:lnTo>
                    <a:pt x="12700" y="660781"/>
                  </a:lnTo>
                  <a:cubicBezTo>
                    <a:pt x="12700" y="665734"/>
                    <a:pt x="16637" y="669671"/>
                    <a:pt x="21590" y="669671"/>
                  </a:cubicBezTo>
                  <a:lnTo>
                    <a:pt x="660781" y="669671"/>
                  </a:lnTo>
                  <a:cubicBezTo>
                    <a:pt x="665734" y="669671"/>
                    <a:pt x="669671" y="665734"/>
                    <a:pt x="669671" y="660781"/>
                  </a:cubicBezTo>
                  <a:lnTo>
                    <a:pt x="669671" y="21590"/>
                  </a:lnTo>
                  <a:cubicBezTo>
                    <a:pt x="669671" y="16637"/>
                    <a:pt x="665734" y="12700"/>
                    <a:pt x="660781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75879" y="4240187"/>
            <a:ext cx="334864" cy="418654"/>
            <a:chOff x="0" y="0"/>
            <a:chExt cx="446485" cy="558205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446532" cy="558165"/>
            </a:xfrm>
            <a:custGeom>
              <a:avLst/>
              <a:gdLst/>
              <a:ahLst/>
              <a:cxnLst/>
              <a:rect r="r" b="b" t="t" l="l"/>
              <a:pathLst>
                <a:path h="558165" w="446532">
                  <a:moveTo>
                    <a:pt x="0" y="0"/>
                  </a:moveTo>
                  <a:lnTo>
                    <a:pt x="446532" y="0"/>
                  </a:lnTo>
                  <a:lnTo>
                    <a:pt x="446532" y="558165"/>
                  </a:lnTo>
                  <a:lnTo>
                    <a:pt x="0" y="5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76" r="10" b="-284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717774" y="4275087"/>
            <a:ext cx="5372695" cy="34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 Parsing with LlamaParse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17774" y="4662487"/>
            <a:ext cx="1557798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Supports diverse file types, accurately captures text, organises logically, preserves text placement, recognises characters, and effectively separates sections.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87475" y="5913835"/>
            <a:ext cx="511820" cy="511820"/>
            <a:chOff x="0" y="0"/>
            <a:chExt cx="682427" cy="6824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669671" cy="669671"/>
            </a:xfrm>
            <a:custGeom>
              <a:avLst/>
              <a:gdLst/>
              <a:ahLst/>
              <a:cxnLst/>
              <a:rect r="r" b="b" t="t" l="l"/>
              <a:pathLst>
                <a:path h="669671" w="669671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54431" y="0"/>
                  </a:lnTo>
                  <a:cubicBezTo>
                    <a:pt x="662813" y="0"/>
                    <a:pt x="669671" y="6858"/>
                    <a:pt x="669671" y="15240"/>
                  </a:cubicBezTo>
                  <a:lnTo>
                    <a:pt x="669671" y="654431"/>
                  </a:lnTo>
                  <a:cubicBezTo>
                    <a:pt x="669671" y="662813"/>
                    <a:pt x="662813" y="669671"/>
                    <a:pt x="654431" y="669671"/>
                  </a:cubicBezTo>
                  <a:lnTo>
                    <a:pt x="15240" y="669671"/>
                  </a:lnTo>
                  <a:cubicBezTo>
                    <a:pt x="6858" y="669671"/>
                    <a:pt x="0" y="662813"/>
                    <a:pt x="0" y="654431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2371" cy="682371"/>
            </a:xfrm>
            <a:custGeom>
              <a:avLst/>
              <a:gdLst/>
              <a:ahLst/>
              <a:cxnLst/>
              <a:rect r="r" b="b" t="t" l="l"/>
              <a:pathLst>
                <a:path h="682371" w="682371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60781" y="0"/>
                  </a:lnTo>
                  <a:lnTo>
                    <a:pt x="660781" y="6350"/>
                  </a:lnTo>
                  <a:lnTo>
                    <a:pt x="660781" y="0"/>
                  </a:lnTo>
                  <a:cubicBezTo>
                    <a:pt x="672719" y="0"/>
                    <a:pt x="682371" y="9652"/>
                    <a:pt x="682371" y="21590"/>
                  </a:cubicBezTo>
                  <a:lnTo>
                    <a:pt x="676021" y="21590"/>
                  </a:lnTo>
                  <a:lnTo>
                    <a:pt x="682371" y="21590"/>
                  </a:lnTo>
                  <a:lnTo>
                    <a:pt x="682371" y="660781"/>
                  </a:lnTo>
                  <a:lnTo>
                    <a:pt x="676021" y="660781"/>
                  </a:lnTo>
                  <a:lnTo>
                    <a:pt x="682371" y="660781"/>
                  </a:lnTo>
                  <a:cubicBezTo>
                    <a:pt x="682371" y="672719"/>
                    <a:pt x="672719" y="682371"/>
                    <a:pt x="660781" y="682371"/>
                  </a:cubicBezTo>
                  <a:lnTo>
                    <a:pt x="660781" y="676021"/>
                  </a:lnTo>
                  <a:lnTo>
                    <a:pt x="660781" y="682371"/>
                  </a:lnTo>
                  <a:lnTo>
                    <a:pt x="21590" y="682371"/>
                  </a:lnTo>
                  <a:lnTo>
                    <a:pt x="21590" y="676021"/>
                  </a:lnTo>
                  <a:lnTo>
                    <a:pt x="21590" y="682371"/>
                  </a:lnTo>
                  <a:cubicBezTo>
                    <a:pt x="9652" y="682371"/>
                    <a:pt x="0" y="672719"/>
                    <a:pt x="0" y="660781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660781"/>
                  </a:lnTo>
                  <a:lnTo>
                    <a:pt x="6350" y="660781"/>
                  </a:lnTo>
                  <a:lnTo>
                    <a:pt x="12700" y="660781"/>
                  </a:lnTo>
                  <a:cubicBezTo>
                    <a:pt x="12700" y="665734"/>
                    <a:pt x="16637" y="669671"/>
                    <a:pt x="21590" y="669671"/>
                  </a:cubicBezTo>
                  <a:lnTo>
                    <a:pt x="660781" y="669671"/>
                  </a:lnTo>
                  <a:cubicBezTo>
                    <a:pt x="665734" y="669671"/>
                    <a:pt x="669671" y="665734"/>
                    <a:pt x="669671" y="660781"/>
                  </a:cubicBezTo>
                  <a:lnTo>
                    <a:pt x="669671" y="21590"/>
                  </a:lnTo>
                  <a:cubicBezTo>
                    <a:pt x="669671" y="16637"/>
                    <a:pt x="665734" y="12700"/>
                    <a:pt x="660781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75879" y="5960344"/>
            <a:ext cx="334864" cy="418654"/>
            <a:chOff x="0" y="0"/>
            <a:chExt cx="446485" cy="558205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446532" cy="558165"/>
            </a:xfrm>
            <a:custGeom>
              <a:avLst/>
              <a:gdLst/>
              <a:ahLst/>
              <a:cxnLst/>
              <a:rect r="r" b="b" t="t" l="l"/>
              <a:pathLst>
                <a:path h="558165" w="446532">
                  <a:moveTo>
                    <a:pt x="0" y="0"/>
                  </a:moveTo>
                  <a:lnTo>
                    <a:pt x="446532" y="0"/>
                  </a:lnTo>
                  <a:lnTo>
                    <a:pt x="446532" y="558165"/>
                  </a:lnTo>
                  <a:lnTo>
                    <a:pt x="0" y="5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76" r="10" b="-284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717774" y="5995244"/>
            <a:ext cx="4321820" cy="34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Sub-second Response Times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17774" y="6382642"/>
            <a:ext cx="1557798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Achieved through optimized chunking, efficient vector search, and the high-speed inference capabilities of Groq.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87475" y="7276802"/>
            <a:ext cx="511820" cy="511820"/>
            <a:chOff x="0" y="0"/>
            <a:chExt cx="682427" cy="6824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669671" cy="669671"/>
            </a:xfrm>
            <a:custGeom>
              <a:avLst/>
              <a:gdLst/>
              <a:ahLst/>
              <a:cxnLst/>
              <a:rect r="r" b="b" t="t" l="l"/>
              <a:pathLst>
                <a:path h="669671" w="669671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54431" y="0"/>
                  </a:lnTo>
                  <a:cubicBezTo>
                    <a:pt x="662813" y="0"/>
                    <a:pt x="669671" y="6858"/>
                    <a:pt x="669671" y="15240"/>
                  </a:cubicBezTo>
                  <a:lnTo>
                    <a:pt x="669671" y="654431"/>
                  </a:lnTo>
                  <a:cubicBezTo>
                    <a:pt x="669671" y="662813"/>
                    <a:pt x="662813" y="669671"/>
                    <a:pt x="654431" y="669671"/>
                  </a:cubicBezTo>
                  <a:lnTo>
                    <a:pt x="15240" y="669671"/>
                  </a:lnTo>
                  <a:cubicBezTo>
                    <a:pt x="6858" y="669671"/>
                    <a:pt x="0" y="662813"/>
                    <a:pt x="0" y="654431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2371" cy="682371"/>
            </a:xfrm>
            <a:custGeom>
              <a:avLst/>
              <a:gdLst/>
              <a:ahLst/>
              <a:cxnLst/>
              <a:rect r="r" b="b" t="t" l="l"/>
              <a:pathLst>
                <a:path h="682371" w="682371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60781" y="0"/>
                  </a:lnTo>
                  <a:lnTo>
                    <a:pt x="660781" y="6350"/>
                  </a:lnTo>
                  <a:lnTo>
                    <a:pt x="660781" y="0"/>
                  </a:lnTo>
                  <a:cubicBezTo>
                    <a:pt x="672719" y="0"/>
                    <a:pt x="682371" y="9652"/>
                    <a:pt x="682371" y="21590"/>
                  </a:cubicBezTo>
                  <a:lnTo>
                    <a:pt x="676021" y="21590"/>
                  </a:lnTo>
                  <a:lnTo>
                    <a:pt x="682371" y="21590"/>
                  </a:lnTo>
                  <a:lnTo>
                    <a:pt x="682371" y="660781"/>
                  </a:lnTo>
                  <a:lnTo>
                    <a:pt x="676021" y="660781"/>
                  </a:lnTo>
                  <a:lnTo>
                    <a:pt x="682371" y="660781"/>
                  </a:lnTo>
                  <a:cubicBezTo>
                    <a:pt x="682371" y="672719"/>
                    <a:pt x="672719" y="682371"/>
                    <a:pt x="660781" y="682371"/>
                  </a:cubicBezTo>
                  <a:lnTo>
                    <a:pt x="660781" y="676021"/>
                  </a:lnTo>
                  <a:lnTo>
                    <a:pt x="660781" y="682371"/>
                  </a:lnTo>
                  <a:lnTo>
                    <a:pt x="21590" y="682371"/>
                  </a:lnTo>
                  <a:lnTo>
                    <a:pt x="21590" y="676021"/>
                  </a:lnTo>
                  <a:lnTo>
                    <a:pt x="21590" y="682371"/>
                  </a:lnTo>
                  <a:cubicBezTo>
                    <a:pt x="9652" y="682371"/>
                    <a:pt x="0" y="672719"/>
                    <a:pt x="0" y="660781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660781"/>
                  </a:lnTo>
                  <a:lnTo>
                    <a:pt x="6350" y="660781"/>
                  </a:lnTo>
                  <a:lnTo>
                    <a:pt x="12700" y="660781"/>
                  </a:lnTo>
                  <a:cubicBezTo>
                    <a:pt x="12700" y="665734"/>
                    <a:pt x="16637" y="669671"/>
                    <a:pt x="21590" y="669671"/>
                  </a:cubicBezTo>
                  <a:lnTo>
                    <a:pt x="660781" y="669671"/>
                  </a:lnTo>
                  <a:cubicBezTo>
                    <a:pt x="665734" y="669671"/>
                    <a:pt x="669671" y="665734"/>
                    <a:pt x="669671" y="660781"/>
                  </a:cubicBezTo>
                  <a:lnTo>
                    <a:pt x="669671" y="21590"/>
                  </a:lnTo>
                  <a:cubicBezTo>
                    <a:pt x="669671" y="16637"/>
                    <a:pt x="665734" y="12700"/>
                    <a:pt x="660781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075879" y="7323311"/>
            <a:ext cx="334864" cy="418654"/>
            <a:chOff x="0" y="0"/>
            <a:chExt cx="446485" cy="558205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46532" cy="558165"/>
            </a:xfrm>
            <a:custGeom>
              <a:avLst/>
              <a:gdLst/>
              <a:ahLst/>
              <a:cxnLst/>
              <a:rect r="r" b="b" t="t" l="l"/>
              <a:pathLst>
                <a:path h="558165" w="446532">
                  <a:moveTo>
                    <a:pt x="0" y="0"/>
                  </a:moveTo>
                  <a:lnTo>
                    <a:pt x="446532" y="0"/>
                  </a:lnTo>
                  <a:lnTo>
                    <a:pt x="446532" y="558165"/>
                  </a:lnTo>
                  <a:lnTo>
                    <a:pt x="0" y="5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76" r="10" b="-284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717774" y="7358211"/>
            <a:ext cx="3900339" cy="34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Multi-layered Intelligence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17774" y="7745611"/>
            <a:ext cx="1557798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 powerful synergy of LlamaParse for parsing, Pinecone for vector search, and Groq for LLM inference.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87475" y="8639770"/>
            <a:ext cx="511820" cy="511820"/>
            <a:chOff x="0" y="0"/>
            <a:chExt cx="682427" cy="6824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669671" cy="669671"/>
            </a:xfrm>
            <a:custGeom>
              <a:avLst/>
              <a:gdLst/>
              <a:ahLst/>
              <a:cxnLst/>
              <a:rect r="r" b="b" t="t" l="l"/>
              <a:pathLst>
                <a:path h="669671" w="669671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54431" y="0"/>
                  </a:lnTo>
                  <a:cubicBezTo>
                    <a:pt x="662813" y="0"/>
                    <a:pt x="669671" y="6858"/>
                    <a:pt x="669671" y="15240"/>
                  </a:cubicBezTo>
                  <a:lnTo>
                    <a:pt x="669671" y="654431"/>
                  </a:lnTo>
                  <a:cubicBezTo>
                    <a:pt x="669671" y="662813"/>
                    <a:pt x="662813" y="669671"/>
                    <a:pt x="654431" y="669671"/>
                  </a:cubicBezTo>
                  <a:lnTo>
                    <a:pt x="15240" y="669671"/>
                  </a:lnTo>
                  <a:cubicBezTo>
                    <a:pt x="6858" y="669671"/>
                    <a:pt x="0" y="662813"/>
                    <a:pt x="0" y="654431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82371" cy="682371"/>
            </a:xfrm>
            <a:custGeom>
              <a:avLst/>
              <a:gdLst/>
              <a:ahLst/>
              <a:cxnLst/>
              <a:rect r="r" b="b" t="t" l="l"/>
              <a:pathLst>
                <a:path h="682371" w="682371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60781" y="0"/>
                  </a:lnTo>
                  <a:lnTo>
                    <a:pt x="660781" y="6350"/>
                  </a:lnTo>
                  <a:lnTo>
                    <a:pt x="660781" y="0"/>
                  </a:lnTo>
                  <a:cubicBezTo>
                    <a:pt x="672719" y="0"/>
                    <a:pt x="682371" y="9652"/>
                    <a:pt x="682371" y="21590"/>
                  </a:cubicBezTo>
                  <a:lnTo>
                    <a:pt x="676021" y="21590"/>
                  </a:lnTo>
                  <a:lnTo>
                    <a:pt x="682371" y="21590"/>
                  </a:lnTo>
                  <a:lnTo>
                    <a:pt x="682371" y="660781"/>
                  </a:lnTo>
                  <a:lnTo>
                    <a:pt x="676021" y="660781"/>
                  </a:lnTo>
                  <a:lnTo>
                    <a:pt x="682371" y="660781"/>
                  </a:lnTo>
                  <a:cubicBezTo>
                    <a:pt x="682371" y="672719"/>
                    <a:pt x="672719" y="682371"/>
                    <a:pt x="660781" y="682371"/>
                  </a:cubicBezTo>
                  <a:lnTo>
                    <a:pt x="660781" y="676021"/>
                  </a:lnTo>
                  <a:lnTo>
                    <a:pt x="660781" y="682371"/>
                  </a:lnTo>
                  <a:lnTo>
                    <a:pt x="21590" y="682371"/>
                  </a:lnTo>
                  <a:lnTo>
                    <a:pt x="21590" y="676021"/>
                  </a:lnTo>
                  <a:lnTo>
                    <a:pt x="21590" y="682371"/>
                  </a:lnTo>
                  <a:cubicBezTo>
                    <a:pt x="9652" y="682371"/>
                    <a:pt x="0" y="672719"/>
                    <a:pt x="0" y="660781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660781"/>
                  </a:lnTo>
                  <a:lnTo>
                    <a:pt x="6350" y="660781"/>
                  </a:lnTo>
                  <a:lnTo>
                    <a:pt x="12700" y="660781"/>
                  </a:lnTo>
                  <a:cubicBezTo>
                    <a:pt x="12700" y="665734"/>
                    <a:pt x="16637" y="669671"/>
                    <a:pt x="21590" y="669671"/>
                  </a:cubicBezTo>
                  <a:lnTo>
                    <a:pt x="660781" y="669671"/>
                  </a:lnTo>
                  <a:cubicBezTo>
                    <a:pt x="665734" y="669671"/>
                    <a:pt x="669671" y="665734"/>
                    <a:pt x="669671" y="660781"/>
                  </a:cubicBezTo>
                  <a:lnTo>
                    <a:pt x="669671" y="21590"/>
                  </a:lnTo>
                  <a:cubicBezTo>
                    <a:pt x="669671" y="16637"/>
                    <a:pt x="665734" y="12700"/>
                    <a:pt x="660781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075879" y="8686279"/>
            <a:ext cx="334864" cy="418654"/>
            <a:chOff x="0" y="0"/>
            <a:chExt cx="446485" cy="558205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false" rot="0">
              <a:off x="0" y="0"/>
              <a:ext cx="446532" cy="558165"/>
            </a:xfrm>
            <a:custGeom>
              <a:avLst/>
              <a:gdLst/>
              <a:ahLst/>
              <a:cxnLst/>
              <a:rect r="r" b="b" t="t" l="l"/>
              <a:pathLst>
                <a:path h="558165" w="446532">
                  <a:moveTo>
                    <a:pt x="0" y="0"/>
                  </a:moveTo>
                  <a:lnTo>
                    <a:pt x="446532" y="0"/>
                  </a:lnTo>
                  <a:lnTo>
                    <a:pt x="446532" y="558165"/>
                  </a:lnTo>
                  <a:lnTo>
                    <a:pt x="0" y="5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76" r="10" b="-284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1717774" y="8721179"/>
            <a:ext cx="6260901" cy="34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Cosine Similarity for Contextual Retrieval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17774" y="9108579"/>
            <a:ext cx="1557798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Utilizes cosine similarity to accurately find text chunks most relevant to user queries, ensuring highly contextual data retrieval.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57312" y="2082999"/>
            <a:ext cx="15573226" cy="7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Enhancements: Expanding Capabilities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268415"/>
            <a:ext cx="1630352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Our roadmap includes advanced features and integrations to further enhance the system's intelligence, performance, and enterprise readiness, continuously evolving to meet growing demands.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665464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Intelligence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302300"/>
            <a:ext cx="5030391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Multi-modal processing (images, tables, charts)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182916"/>
            <a:ext cx="5030391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Cross-document relationship mapping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666608"/>
            <a:ext cx="5030391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Hybrid search combining semantic and keyword methods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547222"/>
            <a:ext cx="5030391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Multi-language support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37287" y="4665464"/>
            <a:ext cx="4673947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Analytics &amp;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37287" y="5302300"/>
            <a:ext cx="503217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Query pattern analysis &amp; predictive compliance alerts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37287" y="6182916"/>
            <a:ext cx="503217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CRM integration for streamlined workflows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37287" y="7063531"/>
            <a:ext cx="5032176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Document management APIs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37287" y="7547222"/>
            <a:ext cx="5032176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Workflow automation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84125" y="4665464"/>
            <a:ext cx="5030391" cy="9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&amp; Enterprise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84125" y="5767388"/>
            <a:ext cx="5030391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Real-time streaming &amp; GPU-accelerated inference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84125" y="6648004"/>
            <a:ext cx="5030391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Multi-tenant architecture with RBAC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84125" y="7131695"/>
            <a:ext cx="5030391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Comprehensive audit trails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84125" y="7615386"/>
            <a:ext cx="5030391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Data sovereignty options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57711" y="1834604"/>
            <a:ext cx="11572429" cy="7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87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Risks, Challenges &amp; Dependencies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20020"/>
            <a:ext cx="1630352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While confident in our solution, we acknowledge potential hurdles. Proactive identification and mitigation strategies are crucial for successful deployment and long-term operation.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183410"/>
            <a:ext cx="8037314" cy="4264075"/>
            <a:chOff x="0" y="0"/>
            <a:chExt cx="10716418" cy="56854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0703687" cy="5672709"/>
            </a:xfrm>
            <a:custGeom>
              <a:avLst/>
              <a:gdLst/>
              <a:ahLst/>
              <a:cxnLst/>
              <a:rect r="r" b="b" t="t" l="l"/>
              <a:pathLst>
                <a:path h="5672709" w="10703687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688447" y="0"/>
                  </a:lnTo>
                  <a:cubicBezTo>
                    <a:pt x="10696828" y="0"/>
                    <a:pt x="10703687" y="6858"/>
                    <a:pt x="10703687" y="15240"/>
                  </a:cubicBezTo>
                  <a:lnTo>
                    <a:pt x="10703687" y="5657469"/>
                  </a:lnTo>
                  <a:cubicBezTo>
                    <a:pt x="10703687" y="5665851"/>
                    <a:pt x="10696828" y="5672709"/>
                    <a:pt x="10688447" y="5672709"/>
                  </a:cubicBezTo>
                  <a:lnTo>
                    <a:pt x="15240" y="5672709"/>
                  </a:lnTo>
                  <a:cubicBezTo>
                    <a:pt x="6858" y="5672709"/>
                    <a:pt x="0" y="5665851"/>
                    <a:pt x="0" y="565746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16387" cy="5685409"/>
            </a:xfrm>
            <a:custGeom>
              <a:avLst/>
              <a:gdLst/>
              <a:ahLst/>
              <a:cxnLst/>
              <a:rect r="r" b="b" t="t" l="l"/>
              <a:pathLst>
                <a:path h="5685409" w="10716387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10694797" y="0"/>
                  </a:lnTo>
                  <a:lnTo>
                    <a:pt x="10694797" y="6350"/>
                  </a:lnTo>
                  <a:lnTo>
                    <a:pt x="10694797" y="0"/>
                  </a:lnTo>
                  <a:cubicBezTo>
                    <a:pt x="10706735" y="0"/>
                    <a:pt x="10716387" y="9652"/>
                    <a:pt x="10716387" y="21590"/>
                  </a:cubicBezTo>
                  <a:lnTo>
                    <a:pt x="10710037" y="21590"/>
                  </a:lnTo>
                  <a:lnTo>
                    <a:pt x="10716387" y="21590"/>
                  </a:lnTo>
                  <a:lnTo>
                    <a:pt x="10716387" y="5663819"/>
                  </a:lnTo>
                  <a:lnTo>
                    <a:pt x="10710037" y="5663819"/>
                  </a:lnTo>
                  <a:lnTo>
                    <a:pt x="10716387" y="5663819"/>
                  </a:lnTo>
                  <a:cubicBezTo>
                    <a:pt x="10716387" y="5675757"/>
                    <a:pt x="10706735" y="5685409"/>
                    <a:pt x="10694797" y="5685409"/>
                  </a:cubicBezTo>
                  <a:lnTo>
                    <a:pt x="10694797" y="5679059"/>
                  </a:lnTo>
                  <a:lnTo>
                    <a:pt x="10694797" y="5685409"/>
                  </a:lnTo>
                  <a:lnTo>
                    <a:pt x="21590" y="5685409"/>
                  </a:lnTo>
                  <a:lnTo>
                    <a:pt x="21590" y="5679059"/>
                  </a:lnTo>
                  <a:lnTo>
                    <a:pt x="21590" y="5685409"/>
                  </a:lnTo>
                  <a:cubicBezTo>
                    <a:pt x="9652" y="5685409"/>
                    <a:pt x="0" y="5675757"/>
                    <a:pt x="0" y="566381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663819"/>
                  </a:lnTo>
                  <a:lnTo>
                    <a:pt x="6350" y="5663819"/>
                  </a:lnTo>
                  <a:lnTo>
                    <a:pt x="12700" y="5663819"/>
                  </a:lnTo>
                  <a:cubicBezTo>
                    <a:pt x="12700" y="5668772"/>
                    <a:pt x="16637" y="5672709"/>
                    <a:pt x="21590" y="5672709"/>
                  </a:cubicBezTo>
                  <a:lnTo>
                    <a:pt x="10694797" y="5672709"/>
                  </a:lnTo>
                  <a:cubicBezTo>
                    <a:pt x="10699750" y="5672709"/>
                    <a:pt x="10703687" y="5668772"/>
                    <a:pt x="10703687" y="5663819"/>
                  </a:cubicBezTo>
                  <a:lnTo>
                    <a:pt x="10703687" y="21590"/>
                  </a:lnTo>
                  <a:cubicBezTo>
                    <a:pt x="10703687" y="16637"/>
                    <a:pt x="10699750" y="12700"/>
                    <a:pt x="1069479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234505" y="4426595"/>
            <a:ext cx="5543104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Potential Risks &amp; Challenges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9710" y="4964311"/>
            <a:ext cx="7512844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Data Quality: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Variations across sources.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9710" y="5510064"/>
            <a:ext cx="7512844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i="true">
                <a:solidFill>
                  <a:srgbClr val="151617"/>
                </a:solidFill>
                <a:latin typeface="Arimo Italics"/>
                <a:ea typeface="Arimo Italics"/>
                <a:cs typeface="Arimo Italics"/>
                <a:sym typeface="Arimo Italics"/>
              </a:rPr>
              <a:t>Mitigation: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Robust preprocessing &amp; validation.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710" y="6055816"/>
            <a:ext cx="7512844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Cost Scalability: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Rising infra costs.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710" y="6601569"/>
            <a:ext cx="7512844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i="true">
                <a:solidFill>
                  <a:srgbClr val="151617"/>
                </a:solidFill>
                <a:latin typeface="Arimo Italics"/>
                <a:ea typeface="Arimo Italics"/>
                <a:cs typeface="Arimo Italics"/>
                <a:sym typeface="Arimo Italics"/>
              </a:rPr>
              <a:t>Mitigation: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Caching, batching, resource monitoring.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710" y="7147322"/>
            <a:ext cx="7512844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Security &amp; Compliance: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Strict protocols.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9710" y="7693075"/>
            <a:ext cx="7512844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i="true">
                <a:solidFill>
                  <a:srgbClr val="151617"/>
                </a:solidFill>
                <a:latin typeface="Arimo Italics"/>
                <a:ea typeface="Arimo Italics"/>
                <a:cs typeface="Arimo Italics"/>
                <a:sym typeface="Arimo Italics"/>
              </a:rPr>
              <a:t>Mitigation: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Encryption, strong auth, audit logging.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63211" y="4183410"/>
            <a:ext cx="8037314" cy="4264075"/>
            <a:chOff x="0" y="0"/>
            <a:chExt cx="10716418" cy="56854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0703687" cy="5672709"/>
            </a:xfrm>
            <a:custGeom>
              <a:avLst/>
              <a:gdLst/>
              <a:ahLst/>
              <a:cxnLst/>
              <a:rect r="r" b="b" t="t" l="l"/>
              <a:pathLst>
                <a:path h="5672709" w="10703687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688447" y="0"/>
                  </a:lnTo>
                  <a:cubicBezTo>
                    <a:pt x="10696828" y="0"/>
                    <a:pt x="10703687" y="6858"/>
                    <a:pt x="10703687" y="15240"/>
                  </a:cubicBezTo>
                  <a:lnTo>
                    <a:pt x="10703687" y="5657469"/>
                  </a:lnTo>
                  <a:cubicBezTo>
                    <a:pt x="10703687" y="5665851"/>
                    <a:pt x="10696828" y="5672709"/>
                    <a:pt x="10688447" y="5672709"/>
                  </a:cubicBezTo>
                  <a:lnTo>
                    <a:pt x="15240" y="5672709"/>
                  </a:lnTo>
                  <a:cubicBezTo>
                    <a:pt x="6858" y="5672709"/>
                    <a:pt x="0" y="5665851"/>
                    <a:pt x="0" y="565746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16387" cy="5685409"/>
            </a:xfrm>
            <a:custGeom>
              <a:avLst/>
              <a:gdLst/>
              <a:ahLst/>
              <a:cxnLst/>
              <a:rect r="r" b="b" t="t" l="l"/>
              <a:pathLst>
                <a:path h="5685409" w="10716387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10694797" y="0"/>
                  </a:lnTo>
                  <a:lnTo>
                    <a:pt x="10694797" y="6350"/>
                  </a:lnTo>
                  <a:lnTo>
                    <a:pt x="10694797" y="0"/>
                  </a:lnTo>
                  <a:cubicBezTo>
                    <a:pt x="10706735" y="0"/>
                    <a:pt x="10716387" y="9652"/>
                    <a:pt x="10716387" y="21590"/>
                  </a:cubicBezTo>
                  <a:lnTo>
                    <a:pt x="10710037" y="21590"/>
                  </a:lnTo>
                  <a:lnTo>
                    <a:pt x="10716387" y="21590"/>
                  </a:lnTo>
                  <a:lnTo>
                    <a:pt x="10716387" y="5663819"/>
                  </a:lnTo>
                  <a:lnTo>
                    <a:pt x="10710037" y="5663819"/>
                  </a:lnTo>
                  <a:lnTo>
                    <a:pt x="10716387" y="5663819"/>
                  </a:lnTo>
                  <a:cubicBezTo>
                    <a:pt x="10716387" y="5675757"/>
                    <a:pt x="10706735" y="5685409"/>
                    <a:pt x="10694797" y="5685409"/>
                  </a:cubicBezTo>
                  <a:lnTo>
                    <a:pt x="10694797" y="5679059"/>
                  </a:lnTo>
                  <a:lnTo>
                    <a:pt x="10694797" y="5685409"/>
                  </a:lnTo>
                  <a:lnTo>
                    <a:pt x="21590" y="5685409"/>
                  </a:lnTo>
                  <a:lnTo>
                    <a:pt x="21590" y="5679059"/>
                  </a:lnTo>
                  <a:lnTo>
                    <a:pt x="21590" y="5685409"/>
                  </a:lnTo>
                  <a:cubicBezTo>
                    <a:pt x="9652" y="5685409"/>
                    <a:pt x="0" y="5675757"/>
                    <a:pt x="0" y="566381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663819"/>
                  </a:lnTo>
                  <a:lnTo>
                    <a:pt x="6350" y="5663819"/>
                  </a:lnTo>
                  <a:lnTo>
                    <a:pt x="12700" y="5663819"/>
                  </a:lnTo>
                  <a:cubicBezTo>
                    <a:pt x="12700" y="5668772"/>
                    <a:pt x="16637" y="5672709"/>
                    <a:pt x="21590" y="5672709"/>
                  </a:cubicBezTo>
                  <a:lnTo>
                    <a:pt x="10694797" y="5672709"/>
                  </a:lnTo>
                  <a:cubicBezTo>
                    <a:pt x="10699750" y="5672709"/>
                    <a:pt x="10703687" y="5668772"/>
                    <a:pt x="10703687" y="5663819"/>
                  </a:cubicBezTo>
                  <a:lnTo>
                    <a:pt x="10703687" y="21590"/>
                  </a:lnTo>
                  <a:cubicBezTo>
                    <a:pt x="10703687" y="16637"/>
                    <a:pt x="10699750" y="12700"/>
                    <a:pt x="1069479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951369" y="4426595"/>
            <a:ext cx="46609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Potential Showstoppers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25446" y="4964311"/>
            <a:ext cx="7512844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Third-party Dependencies: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API reliance.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25446" y="5510064"/>
            <a:ext cx="7512844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i="true">
                <a:solidFill>
                  <a:srgbClr val="151617"/>
                </a:solidFill>
                <a:latin typeface="Arimo Italics"/>
                <a:ea typeface="Arimo Italics"/>
                <a:cs typeface="Arimo Italics"/>
                <a:sym typeface="Arimo Italics"/>
              </a:rPr>
              <a:t>Solution: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Fallbacks, SLAs, multi-provider setup.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25446" y="6055816"/>
            <a:ext cx="7512844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Cold Start Latency: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Startup delays.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25446" y="6601569"/>
            <a:ext cx="7512844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i="true">
                <a:solidFill>
                  <a:srgbClr val="151617"/>
                </a:solidFill>
                <a:latin typeface="Arimo Italics"/>
                <a:ea typeface="Arimo Italics"/>
                <a:cs typeface="Arimo Italics"/>
                <a:sym typeface="Arimo Italics"/>
              </a:rPr>
              <a:t>Solution:</a:t>
            </a: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Keep-alives, min instance provisioning, image optimisation.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DAGv5LsN8Oc</dc:identifier>
  <dcterms:modified xsi:type="dcterms:W3CDTF">2011-08-01T06:04:30Z</dcterms:modified>
  <cp:revision>1</cp:revision>
  <dc:title>Intelligent-Document-Analysis.pptx</dc:title>
</cp:coreProperties>
</file>